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6EF15-5699-46B6-A7D9-4AE66F3D4818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69B80-1045-42D8-AD83-0ECC16293B77}">
      <dgm:prSet/>
      <dgm:spPr/>
      <dgm:t>
        <a:bodyPr/>
        <a:lstStyle/>
        <a:p>
          <a:r>
            <a:rPr lang="en-US" smtClean="0"/>
            <a:t>Nationally (Lumina Foundation, 2017)</a:t>
          </a:r>
          <a:endParaRPr lang="en-US" dirty="0"/>
        </a:p>
      </dgm:t>
    </dgm:pt>
    <dgm:pt modelId="{D87CF8B2-2DA6-4F46-9964-0EF051B18C31}" type="parTrans" cxnId="{448A9783-A4A8-450E-A354-D165AF0455D2}">
      <dgm:prSet/>
      <dgm:spPr/>
      <dgm:t>
        <a:bodyPr/>
        <a:lstStyle/>
        <a:p>
          <a:endParaRPr lang="en-US"/>
        </a:p>
      </dgm:t>
    </dgm:pt>
    <dgm:pt modelId="{C957E005-2C0A-4688-A922-1075E36410B4}" type="sibTrans" cxnId="{448A9783-A4A8-450E-A354-D165AF0455D2}">
      <dgm:prSet/>
      <dgm:spPr/>
      <dgm:t>
        <a:bodyPr/>
        <a:lstStyle/>
        <a:p>
          <a:endParaRPr lang="en-US"/>
        </a:p>
      </dgm:t>
    </dgm:pt>
    <dgm:pt modelId="{01E45DB9-61E5-4DAE-964B-9F57A1B00DA5}">
      <dgm:prSet/>
      <dgm:spPr/>
      <dgm:t>
        <a:bodyPr/>
        <a:lstStyle/>
        <a:p>
          <a:r>
            <a:rPr lang="en-US" dirty="0" smtClean="0"/>
            <a:t>40% of CC students working 20 or more hours per week</a:t>
          </a:r>
          <a:endParaRPr lang="en-US" dirty="0"/>
        </a:p>
      </dgm:t>
    </dgm:pt>
    <dgm:pt modelId="{C96955D3-F004-4972-A705-20F5ED7B9472}" type="parTrans" cxnId="{BE2AD69A-D8E5-4402-88C0-6CE24B8F8C19}">
      <dgm:prSet/>
      <dgm:spPr/>
      <dgm:t>
        <a:bodyPr/>
        <a:lstStyle/>
        <a:p>
          <a:endParaRPr lang="en-US"/>
        </a:p>
      </dgm:t>
    </dgm:pt>
    <dgm:pt modelId="{A0995976-C16C-47DC-ADD2-F65BB211D1FD}" type="sibTrans" cxnId="{BE2AD69A-D8E5-4402-88C0-6CE24B8F8C19}">
      <dgm:prSet/>
      <dgm:spPr/>
      <dgm:t>
        <a:bodyPr/>
        <a:lstStyle/>
        <a:p>
          <a:endParaRPr lang="en-US"/>
        </a:p>
      </dgm:t>
    </dgm:pt>
    <dgm:pt modelId="{8005FF5A-E2A4-443E-896B-ACE6B2B26E2B}">
      <dgm:prSet/>
      <dgm:spPr/>
      <dgm:t>
        <a:bodyPr/>
        <a:lstStyle/>
        <a:p>
          <a:r>
            <a:rPr lang="en-US" dirty="0" smtClean="0"/>
            <a:t>40% attending part-time</a:t>
          </a:r>
          <a:endParaRPr lang="en-US" dirty="0"/>
        </a:p>
      </dgm:t>
    </dgm:pt>
    <dgm:pt modelId="{8906F79B-05FE-4D1D-94BE-4870451036FB}" type="parTrans" cxnId="{9F56FFC4-B840-42AD-85D9-FDA02098B746}">
      <dgm:prSet/>
      <dgm:spPr/>
      <dgm:t>
        <a:bodyPr/>
        <a:lstStyle/>
        <a:p>
          <a:endParaRPr lang="en-US"/>
        </a:p>
      </dgm:t>
    </dgm:pt>
    <dgm:pt modelId="{84DF9B60-0F4D-4B78-ABA0-14A9CD5C7D6A}" type="sibTrans" cxnId="{9F56FFC4-B840-42AD-85D9-FDA02098B746}">
      <dgm:prSet/>
      <dgm:spPr/>
      <dgm:t>
        <a:bodyPr/>
        <a:lstStyle/>
        <a:p>
          <a:endParaRPr lang="en-US"/>
        </a:p>
      </dgm:t>
    </dgm:pt>
    <dgm:pt modelId="{0F072F93-275F-4495-AFC0-D61CAD01CA1B}">
      <dgm:prSet/>
      <dgm:spPr/>
      <dgm:t>
        <a:bodyPr/>
        <a:lstStyle/>
        <a:p>
          <a:r>
            <a:rPr lang="en-US" dirty="0" smtClean="0"/>
            <a:t>38% of undergraduates are 25 years of age or older</a:t>
          </a:r>
          <a:endParaRPr lang="en-US" dirty="0"/>
        </a:p>
      </dgm:t>
    </dgm:pt>
    <dgm:pt modelId="{2D52D528-1F46-48C8-9047-CADDC7F50392}" type="parTrans" cxnId="{B83F25BF-BD28-42AF-AF94-D5B5DEA00938}">
      <dgm:prSet/>
      <dgm:spPr/>
      <dgm:t>
        <a:bodyPr/>
        <a:lstStyle/>
        <a:p>
          <a:endParaRPr lang="en-US"/>
        </a:p>
      </dgm:t>
    </dgm:pt>
    <dgm:pt modelId="{C137CAD5-96C9-4168-A9CE-F23DDCB29058}" type="sibTrans" cxnId="{B83F25BF-BD28-42AF-AF94-D5B5DEA00938}">
      <dgm:prSet/>
      <dgm:spPr/>
      <dgm:t>
        <a:bodyPr/>
        <a:lstStyle/>
        <a:p>
          <a:endParaRPr lang="en-US"/>
        </a:p>
      </dgm:t>
    </dgm:pt>
    <dgm:pt modelId="{57F135A6-3F3B-442B-A1E3-8170E71F0873}" type="pres">
      <dgm:prSet presAssocID="{A1C6EF15-5699-46B6-A7D9-4AE66F3D48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01401A-D18A-4FA4-B602-2D0CEF13DF5E}" type="pres">
      <dgm:prSet presAssocID="{48769B80-1045-42D8-AD83-0ECC16293B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135EE-6002-4F8F-B962-9BF97ACECB8B}" type="pres">
      <dgm:prSet presAssocID="{48769B80-1045-42D8-AD83-0ECC16293B7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22D31F-936F-4A61-9B6D-1D20A631DE42}" type="presOf" srcId="{A1C6EF15-5699-46B6-A7D9-4AE66F3D4818}" destId="{57F135A6-3F3B-442B-A1E3-8170E71F0873}" srcOrd="0" destOrd="0" presId="urn:microsoft.com/office/officeart/2005/8/layout/vList2"/>
    <dgm:cxn modelId="{9F56FFC4-B840-42AD-85D9-FDA02098B746}" srcId="{48769B80-1045-42D8-AD83-0ECC16293B77}" destId="{8005FF5A-E2A4-443E-896B-ACE6B2B26E2B}" srcOrd="1" destOrd="0" parTransId="{8906F79B-05FE-4D1D-94BE-4870451036FB}" sibTransId="{84DF9B60-0F4D-4B78-ABA0-14A9CD5C7D6A}"/>
    <dgm:cxn modelId="{5FEFB2A5-67EE-4E36-AC6E-191987B64288}" type="presOf" srcId="{48769B80-1045-42D8-AD83-0ECC16293B77}" destId="{3501401A-D18A-4FA4-B602-2D0CEF13DF5E}" srcOrd="0" destOrd="0" presId="urn:microsoft.com/office/officeart/2005/8/layout/vList2"/>
    <dgm:cxn modelId="{448A9783-A4A8-450E-A354-D165AF0455D2}" srcId="{A1C6EF15-5699-46B6-A7D9-4AE66F3D4818}" destId="{48769B80-1045-42D8-AD83-0ECC16293B77}" srcOrd="0" destOrd="0" parTransId="{D87CF8B2-2DA6-4F46-9964-0EF051B18C31}" sibTransId="{C957E005-2C0A-4688-A922-1075E36410B4}"/>
    <dgm:cxn modelId="{380DC0E7-A7C8-48D0-9442-67883674BBBF}" type="presOf" srcId="{8005FF5A-E2A4-443E-896B-ACE6B2B26E2B}" destId="{0D5135EE-6002-4F8F-B962-9BF97ACECB8B}" srcOrd="0" destOrd="1" presId="urn:microsoft.com/office/officeart/2005/8/layout/vList2"/>
    <dgm:cxn modelId="{BE2AD69A-D8E5-4402-88C0-6CE24B8F8C19}" srcId="{48769B80-1045-42D8-AD83-0ECC16293B77}" destId="{01E45DB9-61E5-4DAE-964B-9F57A1B00DA5}" srcOrd="0" destOrd="0" parTransId="{C96955D3-F004-4972-A705-20F5ED7B9472}" sibTransId="{A0995976-C16C-47DC-ADD2-F65BB211D1FD}"/>
    <dgm:cxn modelId="{31A4273B-520A-475A-BE49-C4FA6E7FFF57}" type="presOf" srcId="{0F072F93-275F-4495-AFC0-D61CAD01CA1B}" destId="{0D5135EE-6002-4F8F-B962-9BF97ACECB8B}" srcOrd="0" destOrd="2" presId="urn:microsoft.com/office/officeart/2005/8/layout/vList2"/>
    <dgm:cxn modelId="{03715016-967F-48E4-8758-F493A5D2A7CF}" type="presOf" srcId="{01E45DB9-61E5-4DAE-964B-9F57A1B00DA5}" destId="{0D5135EE-6002-4F8F-B962-9BF97ACECB8B}" srcOrd="0" destOrd="0" presId="urn:microsoft.com/office/officeart/2005/8/layout/vList2"/>
    <dgm:cxn modelId="{B83F25BF-BD28-42AF-AF94-D5B5DEA00938}" srcId="{48769B80-1045-42D8-AD83-0ECC16293B77}" destId="{0F072F93-275F-4495-AFC0-D61CAD01CA1B}" srcOrd="2" destOrd="0" parTransId="{2D52D528-1F46-48C8-9047-CADDC7F50392}" sibTransId="{C137CAD5-96C9-4168-A9CE-F23DDCB29058}"/>
    <dgm:cxn modelId="{658C5139-4F10-4C09-8F68-E26CEEF794DE}" type="presParOf" srcId="{57F135A6-3F3B-442B-A1E3-8170E71F0873}" destId="{3501401A-D18A-4FA4-B602-2D0CEF13DF5E}" srcOrd="0" destOrd="0" presId="urn:microsoft.com/office/officeart/2005/8/layout/vList2"/>
    <dgm:cxn modelId="{116F860E-83B9-4F3D-AF26-B2AE6BFFDF24}" type="presParOf" srcId="{57F135A6-3F3B-442B-A1E3-8170E71F0873}" destId="{0D5135EE-6002-4F8F-B962-9BF97ACECB8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15A731-7309-4100-AF12-C333DB33445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EF608C-ACEB-4116-8944-658824389CF0}">
      <dgm:prSet/>
      <dgm:spPr/>
      <dgm:t>
        <a:bodyPr/>
        <a:lstStyle/>
        <a:p>
          <a:pPr rtl="0"/>
          <a:r>
            <a:rPr lang="en-US" smtClean="0"/>
            <a:t>Additional data</a:t>
          </a:r>
          <a:endParaRPr lang="en-US" dirty="0"/>
        </a:p>
      </dgm:t>
    </dgm:pt>
    <dgm:pt modelId="{15A649F2-890C-472C-86E1-2372B622E375}" type="parTrans" cxnId="{AB682D9B-A41C-44C2-9503-0F7C1799BE7B}">
      <dgm:prSet/>
      <dgm:spPr/>
      <dgm:t>
        <a:bodyPr/>
        <a:lstStyle/>
        <a:p>
          <a:endParaRPr lang="en-US"/>
        </a:p>
      </dgm:t>
    </dgm:pt>
    <dgm:pt modelId="{7EDF1D82-BA71-4BC0-961C-57EE2287389C}" type="sibTrans" cxnId="{AB682D9B-A41C-44C2-9503-0F7C1799BE7B}">
      <dgm:prSet/>
      <dgm:spPr/>
      <dgm:t>
        <a:bodyPr/>
        <a:lstStyle/>
        <a:p>
          <a:endParaRPr lang="en-US"/>
        </a:p>
      </dgm:t>
    </dgm:pt>
    <dgm:pt modelId="{F5298DEC-53AF-4177-BA54-36856B02464B}">
      <dgm:prSet/>
      <dgm:spPr/>
      <dgm:t>
        <a:bodyPr/>
        <a:lstStyle/>
        <a:p>
          <a:pPr rtl="0"/>
          <a:r>
            <a:rPr lang="en-US" dirty="0" smtClean="0"/>
            <a:t>High school GPA</a:t>
          </a:r>
          <a:endParaRPr lang="en-US" dirty="0"/>
        </a:p>
      </dgm:t>
    </dgm:pt>
    <dgm:pt modelId="{E6D438F5-C4E5-44B4-82D2-9BCDB735D2D9}" type="parTrans" cxnId="{AE6D8435-9EEC-464A-B63D-1229E8067F91}">
      <dgm:prSet/>
      <dgm:spPr/>
      <dgm:t>
        <a:bodyPr/>
        <a:lstStyle/>
        <a:p>
          <a:endParaRPr lang="en-US"/>
        </a:p>
      </dgm:t>
    </dgm:pt>
    <dgm:pt modelId="{5B83E316-1396-445F-BDA3-B2238BC9D912}" type="sibTrans" cxnId="{AE6D8435-9EEC-464A-B63D-1229E8067F91}">
      <dgm:prSet/>
      <dgm:spPr/>
      <dgm:t>
        <a:bodyPr/>
        <a:lstStyle/>
        <a:p>
          <a:endParaRPr lang="en-US"/>
        </a:p>
      </dgm:t>
    </dgm:pt>
    <dgm:pt modelId="{1932EE71-F660-4DC9-B0A0-DF22A0B77F6C}">
      <dgm:prSet/>
      <dgm:spPr/>
      <dgm:t>
        <a:bodyPr/>
        <a:lstStyle/>
        <a:p>
          <a:pPr rtl="0"/>
          <a:r>
            <a:rPr lang="en-US" dirty="0" smtClean="0"/>
            <a:t>First generation</a:t>
          </a:r>
          <a:endParaRPr lang="en-US" dirty="0"/>
        </a:p>
      </dgm:t>
    </dgm:pt>
    <dgm:pt modelId="{746399F7-3284-4D61-A241-8810E65DBDA0}" type="parTrans" cxnId="{F9C44A56-33D4-456B-A16A-7F7E2ED6ADC1}">
      <dgm:prSet/>
      <dgm:spPr/>
      <dgm:t>
        <a:bodyPr/>
        <a:lstStyle/>
        <a:p>
          <a:endParaRPr lang="en-US"/>
        </a:p>
      </dgm:t>
    </dgm:pt>
    <dgm:pt modelId="{C630ACF6-D72E-43FC-BE31-6FDB05C277D5}" type="sibTrans" cxnId="{F9C44A56-33D4-456B-A16A-7F7E2ED6ADC1}">
      <dgm:prSet/>
      <dgm:spPr/>
      <dgm:t>
        <a:bodyPr/>
        <a:lstStyle/>
        <a:p>
          <a:endParaRPr lang="en-US"/>
        </a:p>
      </dgm:t>
    </dgm:pt>
    <dgm:pt modelId="{B77F27F0-4B0A-4FCA-BF97-CCF1A6F5CD1D}">
      <dgm:prSet/>
      <dgm:spPr/>
      <dgm:t>
        <a:bodyPr/>
        <a:lstStyle/>
        <a:p>
          <a:pPr rtl="0"/>
          <a:r>
            <a:rPr lang="en-US" dirty="0" smtClean="0"/>
            <a:t>Transfer hours</a:t>
          </a:r>
          <a:endParaRPr lang="en-US" dirty="0"/>
        </a:p>
      </dgm:t>
    </dgm:pt>
    <dgm:pt modelId="{E1EBF420-E5BE-458B-920B-4D079C28897C}" type="parTrans" cxnId="{9E1DB882-7BDD-44D0-8961-4D81ED937C0F}">
      <dgm:prSet/>
      <dgm:spPr/>
      <dgm:t>
        <a:bodyPr/>
        <a:lstStyle/>
        <a:p>
          <a:endParaRPr lang="en-US"/>
        </a:p>
      </dgm:t>
    </dgm:pt>
    <dgm:pt modelId="{E4E4A622-FA67-4041-8B71-CF4A4CCEBD5E}" type="sibTrans" cxnId="{9E1DB882-7BDD-44D0-8961-4D81ED937C0F}">
      <dgm:prSet/>
      <dgm:spPr/>
      <dgm:t>
        <a:bodyPr/>
        <a:lstStyle/>
        <a:p>
          <a:endParaRPr lang="en-US"/>
        </a:p>
      </dgm:t>
    </dgm:pt>
    <dgm:pt modelId="{01FE6378-91F7-4E24-A561-1BBD110652F9}">
      <dgm:prSet/>
      <dgm:spPr/>
      <dgm:t>
        <a:bodyPr/>
        <a:lstStyle/>
        <a:p>
          <a:pPr rtl="0"/>
          <a:r>
            <a:rPr lang="en-US" dirty="0" smtClean="0"/>
            <a:t>Unmet financial need (CDS definition)</a:t>
          </a:r>
          <a:endParaRPr lang="en-US" dirty="0"/>
        </a:p>
      </dgm:t>
    </dgm:pt>
    <dgm:pt modelId="{42411190-8DEF-4DD4-8038-9442009A3503}" type="parTrans" cxnId="{E4627905-BCDF-42FC-ACDB-A16E0517FFAB}">
      <dgm:prSet/>
      <dgm:spPr/>
      <dgm:t>
        <a:bodyPr/>
        <a:lstStyle/>
        <a:p>
          <a:endParaRPr lang="en-US"/>
        </a:p>
      </dgm:t>
    </dgm:pt>
    <dgm:pt modelId="{FDEB8784-5C58-42FD-B4BE-5B3F20D8B446}" type="sibTrans" cxnId="{E4627905-BCDF-42FC-ACDB-A16E0517FFAB}">
      <dgm:prSet/>
      <dgm:spPr/>
      <dgm:t>
        <a:bodyPr/>
        <a:lstStyle/>
        <a:p>
          <a:endParaRPr lang="en-US"/>
        </a:p>
      </dgm:t>
    </dgm:pt>
    <dgm:pt modelId="{46AFDB60-9301-4889-AC85-655D3DA50A9A}">
      <dgm:prSet/>
      <dgm:spPr/>
      <dgm:t>
        <a:bodyPr/>
        <a:lstStyle/>
        <a:p>
          <a:pPr rtl="0"/>
          <a:r>
            <a:rPr lang="en-US" dirty="0" smtClean="0"/>
            <a:t>Received Pell grant</a:t>
          </a:r>
          <a:endParaRPr lang="en-US" dirty="0"/>
        </a:p>
      </dgm:t>
    </dgm:pt>
    <dgm:pt modelId="{1BDF713A-A6FD-4AC9-895A-E6D719ABEE8D}" type="parTrans" cxnId="{9CEF8B5F-F550-4B01-940A-30C095B9A7D7}">
      <dgm:prSet/>
      <dgm:spPr/>
      <dgm:t>
        <a:bodyPr/>
        <a:lstStyle/>
        <a:p>
          <a:endParaRPr lang="en-US"/>
        </a:p>
      </dgm:t>
    </dgm:pt>
    <dgm:pt modelId="{08772D80-2B4D-4B75-9F83-4428897682AE}" type="sibTrans" cxnId="{9CEF8B5F-F550-4B01-940A-30C095B9A7D7}">
      <dgm:prSet/>
      <dgm:spPr/>
      <dgm:t>
        <a:bodyPr/>
        <a:lstStyle/>
        <a:p>
          <a:endParaRPr lang="en-US"/>
        </a:p>
      </dgm:t>
    </dgm:pt>
    <dgm:pt modelId="{D56468FB-F04E-4A06-B3C0-5AF3243D0F8B}">
      <dgm:prSet/>
      <dgm:spPr/>
      <dgm:t>
        <a:bodyPr/>
        <a:lstStyle/>
        <a:p>
          <a:pPr rtl="0"/>
          <a:r>
            <a:rPr lang="en-US" dirty="0" smtClean="0"/>
            <a:t>Age</a:t>
          </a:r>
          <a:endParaRPr lang="en-US" dirty="0"/>
        </a:p>
      </dgm:t>
    </dgm:pt>
    <dgm:pt modelId="{769AFE65-AD89-4C3A-90D7-306DF8431B97}" type="parTrans" cxnId="{F362694E-662C-40C9-8754-5DBBA7BD36C3}">
      <dgm:prSet/>
      <dgm:spPr/>
      <dgm:t>
        <a:bodyPr/>
        <a:lstStyle/>
        <a:p>
          <a:endParaRPr lang="en-US"/>
        </a:p>
      </dgm:t>
    </dgm:pt>
    <dgm:pt modelId="{EC9E0C36-8D2A-4E3F-BE1D-C1291963B61D}" type="sibTrans" cxnId="{F362694E-662C-40C9-8754-5DBBA7BD36C3}">
      <dgm:prSet/>
      <dgm:spPr/>
      <dgm:t>
        <a:bodyPr/>
        <a:lstStyle/>
        <a:p>
          <a:endParaRPr lang="en-US"/>
        </a:p>
      </dgm:t>
    </dgm:pt>
    <dgm:pt modelId="{55CD82D4-DE8A-4C62-99AC-5DDA93675339}" type="pres">
      <dgm:prSet presAssocID="{4C15A731-7309-4100-AF12-C333DB3344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D797C5-D9C1-4B42-AF39-118B75103289}" type="pres">
      <dgm:prSet presAssocID="{14EF608C-ACEB-4116-8944-658824389C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D43E3-3C2A-4D32-93EB-73534D76CEEB}" type="pres">
      <dgm:prSet presAssocID="{14EF608C-ACEB-4116-8944-658824389CF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27905-BCDF-42FC-ACDB-A16E0517FFAB}" srcId="{14EF608C-ACEB-4116-8944-658824389CF0}" destId="{01FE6378-91F7-4E24-A561-1BBD110652F9}" srcOrd="3" destOrd="0" parTransId="{42411190-8DEF-4DD4-8038-9442009A3503}" sibTransId="{FDEB8784-5C58-42FD-B4BE-5B3F20D8B446}"/>
    <dgm:cxn modelId="{AE6D8435-9EEC-464A-B63D-1229E8067F91}" srcId="{14EF608C-ACEB-4116-8944-658824389CF0}" destId="{F5298DEC-53AF-4177-BA54-36856B02464B}" srcOrd="0" destOrd="0" parTransId="{E6D438F5-C4E5-44B4-82D2-9BCDB735D2D9}" sibTransId="{5B83E316-1396-445F-BDA3-B2238BC9D912}"/>
    <dgm:cxn modelId="{AB682D9B-A41C-44C2-9503-0F7C1799BE7B}" srcId="{4C15A731-7309-4100-AF12-C333DB334459}" destId="{14EF608C-ACEB-4116-8944-658824389CF0}" srcOrd="0" destOrd="0" parTransId="{15A649F2-890C-472C-86E1-2372B622E375}" sibTransId="{7EDF1D82-BA71-4BC0-961C-57EE2287389C}"/>
    <dgm:cxn modelId="{E563BB97-679A-4319-9AB3-429FFE61F348}" type="presOf" srcId="{D56468FB-F04E-4A06-B3C0-5AF3243D0F8B}" destId="{1CCD43E3-3C2A-4D32-93EB-73534D76CEEB}" srcOrd="0" destOrd="5" presId="urn:microsoft.com/office/officeart/2005/8/layout/vList2"/>
    <dgm:cxn modelId="{BFCC23C4-A9F8-43BC-8E76-8BBCE7EB0D9A}" type="presOf" srcId="{B77F27F0-4B0A-4FCA-BF97-CCF1A6F5CD1D}" destId="{1CCD43E3-3C2A-4D32-93EB-73534D76CEEB}" srcOrd="0" destOrd="2" presId="urn:microsoft.com/office/officeart/2005/8/layout/vList2"/>
    <dgm:cxn modelId="{E854262B-9DEF-447A-B025-907E9B9C6F80}" type="presOf" srcId="{F5298DEC-53AF-4177-BA54-36856B02464B}" destId="{1CCD43E3-3C2A-4D32-93EB-73534D76CEEB}" srcOrd="0" destOrd="0" presId="urn:microsoft.com/office/officeart/2005/8/layout/vList2"/>
    <dgm:cxn modelId="{1A2778A2-EF10-4E4F-AAA2-34BC269D8158}" type="presOf" srcId="{1932EE71-F660-4DC9-B0A0-DF22A0B77F6C}" destId="{1CCD43E3-3C2A-4D32-93EB-73534D76CEEB}" srcOrd="0" destOrd="1" presId="urn:microsoft.com/office/officeart/2005/8/layout/vList2"/>
    <dgm:cxn modelId="{F362694E-662C-40C9-8754-5DBBA7BD36C3}" srcId="{14EF608C-ACEB-4116-8944-658824389CF0}" destId="{D56468FB-F04E-4A06-B3C0-5AF3243D0F8B}" srcOrd="5" destOrd="0" parTransId="{769AFE65-AD89-4C3A-90D7-306DF8431B97}" sibTransId="{EC9E0C36-8D2A-4E3F-BE1D-C1291963B61D}"/>
    <dgm:cxn modelId="{9E1DB882-7BDD-44D0-8961-4D81ED937C0F}" srcId="{14EF608C-ACEB-4116-8944-658824389CF0}" destId="{B77F27F0-4B0A-4FCA-BF97-CCF1A6F5CD1D}" srcOrd="2" destOrd="0" parTransId="{E1EBF420-E5BE-458B-920B-4D079C28897C}" sibTransId="{E4E4A622-FA67-4041-8B71-CF4A4CCEBD5E}"/>
    <dgm:cxn modelId="{93A238B9-116D-4E15-8A7C-F9FF922996C2}" type="presOf" srcId="{46AFDB60-9301-4889-AC85-655D3DA50A9A}" destId="{1CCD43E3-3C2A-4D32-93EB-73534D76CEEB}" srcOrd="0" destOrd="4" presId="urn:microsoft.com/office/officeart/2005/8/layout/vList2"/>
    <dgm:cxn modelId="{292C5C9D-168F-4FD4-9C42-621C56117021}" type="presOf" srcId="{01FE6378-91F7-4E24-A561-1BBD110652F9}" destId="{1CCD43E3-3C2A-4D32-93EB-73534D76CEEB}" srcOrd="0" destOrd="3" presId="urn:microsoft.com/office/officeart/2005/8/layout/vList2"/>
    <dgm:cxn modelId="{583F7913-297C-481C-BD65-817F15CCAF56}" type="presOf" srcId="{14EF608C-ACEB-4116-8944-658824389CF0}" destId="{32D797C5-D9C1-4B42-AF39-118B75103289}" srcOrd="0" destOrd="0" presId="urn:microsoft.com/office/officeart/2005/8/layout/vList2"/>
    <dgm:cxn modelId="{F9C44A56-33D4-456B-A16A-7F7E2ED6ADC1}" srcId="{14EF608C-ACEB-4116-8944-658824389CF0}" destId="{1932EE71-F660-4DC9-B0A0-DF22A0B77F6C}" srcOrd="1" destOrd="0" parTransId="{746399F7-3284-4D61-A241-8810E65DBDA0}" sibTransId="{C630ACF6-D72E-43FC-BE31-6FDB05C277D5}"/>
    <dgm:cxn modelId="{9CEF8B5F-F550-4B01-940A-30C095B9A7D7}" srcId="{14EF608C-ACEB-4116-8944-658824389CF0}" destId="{46AFDB60-9301-4889-AC85-655D3DA50A9A}" srcOrd="4" destOrd="0" parTransId="{1BDF713A-A6FD-4AC9-895A-E6D719ABEE8D}" sibTransId="{08772D80-2B4D-4B75-9F83-4428897682AE}"/>
    <dgm:cxn modelId="{1CABAF0C-A5D3-46E1-B549-DA548A3D8EBC}" type="presOf" srcId="{4C15A731-7309-4100-AF12-C333DB334459}" destId="{55CD82D4-DE8A-4C62-99AC-5DDA93675339}" srcOrd="0" destOrd="0" presId="urn:microsoft.com/office/officeart/2005/8/layout/vList2"/>
    <dgm:cxn modelId="{95C2105E-C1B2-4B19-85B3-B943980780F4}" type="presParOf" srcId="{55CD82D4-DE8A-4C62-99AC-5DDA93675339}" destId="{32D797C5-D9C1-4B42-AF39-118B75103289}" srcOrd="0" destOrd="0" presId="urn:microsoft.com/office/officeart/2005/8/layout/vList2"/>
    <dgm:cxn modelId="{2335906D-452F-4B7F-B008-1EA8AAA5F8A9}" type="presParOf" srcId="{55CD82D4-DE8A-4C62-99AC-5DDA93675339}" destId="{1CCD43E3-3C2A-4D32-93EB-73534D76CEE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A11EC2-3D37-4C42-B288-711B8698151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E951B4-3DDF-442F-B337-6C1D8803EC12}">
      <dgm:prSet/>
      <dgm:spPr/>
      <dgm:t>
        <a:bodyPr/>
        <a:lstStyle/>
        <a:p>
          <a:pPr rtl="0"/>
          <a:r>
            <a:rPr lang="en-US" smtClean="0"/>
            <a:t>Z transformation of high school GPA and transfer GPA</a:t>
          </a:r>
          <a:endParaRPr lang="en-US"/>
        </a:p>
      </dgm:t>
    </dgm:pt>
    <dgm:pt modelId="{BBABB405-A990-4057-8C7F-C358951B8EDE}" type="parTrans" cxnId="{59C7B590-75F4-4596-B98A-8CB5EAD781E1}">
      <dgm:prSet/>
      <dgm:spPr/>
      <dgm:t>
        <a:bodyPr/>
        <a:lstStyle/>
        <a:p>
          <a:endParaRPr lang="en-US"/>
        </a:p>
      </dgm:t>
    </dgm:pt>
    <dgm:pt modelId="{0BC3EF55-0A60-4BAD-82B9-7F8DEC36E170}" type="sibTrans" cxnId="{59C7B590-75F4-4596-B98A-8CB5EAD781E1}">
      <dgm:prSet/>
      <dgm:spPr/>
      <dgm:t>
        <a:bodyPr/>
        <a:lstStyle/>
        <a:p>
          <a:endParaRPr lang="en-US"/>
        </a:p>
      </dgm:t>
    </dgm:pt>
    <dgm:pt modelId="{8EDFC89F-F64A-48CE-BF67-035CFEE03D2B}">
      <dgm:prSet/>
      <dgm:spPr/>
      <dgm:t>
        <a:bodyPr/>
        <a:lstStyle/>
        <a:p>
          <a:pPr rtl="0"/>
          <a:r>
            <a:rPr lang="en-US" dirty="0" smtClean="0"/>
            <a:t>Same scale</a:t>
          </a:r>
          <a:endParaRPr lang="en-US" dirty="0"/>
        </a:p>
      </dgm:t>
    </dgm:pt>
    <dgm:pt modelId="{36F2D090-AF91-4ED6-8484-DCE390C47C6D}" type="parTrans" cxnId="{BFB52E40-7551-443D-A945-7AF4D2128BE3}">
      <dgm:prSet/>
      <dgm:spPr/>
      <dgm:t>
        <a:bodyPr/>
        <a:lstStyle/>
        <a:p>
          <a:endParaRPr lang="en-US"/>
        </a:p>
      </dgm:t>
    </dgm:pt>
    <dgm:pt modelId="{A6F5FD66-D807-4D31-80BF-C8D6FF453534}" type="sibTrans" cxnId="{BFB52E40-7551-443D-A945-7AF4D2128BE3}">
      <dgm:prSet/>
      <dgm:spPr/>
      <dgm:t>
        <a:bodyPr/>
        <a:lstStyle/>
        <a:p>
          <a:endParaRPr lang="en-US"/>
        </a:p>
      </dgm:t>
    </dgm:pt>
    <dgm:pt modelId="{C1E885F9-8BAE-431B-BD6B-2B54279D53A2}">
      <dgm:prSet/>
      <dgm:spPr/>
      <dgm:t>
        <a:bodyPr/>
        <a:lstStyle/>
        <a:p>
          <a:pPr rtl="0"/>
          <a:r>
            <a:rPr lang="en-US" smtClean="0"/>
            <a:t>“How much higher was past performance than a person of the same admit type?”</a:t>
          </a:r>
          <a:endParaRPr lang="en-US"/>
        </a:p>
      </dgm:t>
    </dgm:pt>
    <dgm:pt modelId="{2B7C20FC-7CE7-4F48-AD80-256266ADABE5}" type="parTrans" cxnId="{74FB655A-904B-4EE9-A8A4-3E7EA196EA8D}">
      <dgm:prSet/>
      <dgm:spPr/>
      <dgm:t>
        <a:bodyPr/>
        <a:lstStyle/>
        <a:p>
          <a:endParaRPr lang="en-US"/>
        </a:p>
      </dgm:t>
    </dgm:pt>
    <dgm:pt modelId="{5A4C35BA-6A7C-4F43-96A3-42B84CA9EF86}" type="sibTrans" cxnId="{74FB655A-904B-4EE9-A8A4-3E7EA196EA8D}">
      <dgm:prSet/>
      <dgm:spPr/>
      <dgm:t>
        <a:bodyPr/>
        <a:lstStyle/>
        <a:p>
          <a:endParaRPr lang="en-US"/>
        </a:p>
      </dgm:t>
    </dgm:pt>
    <dgm:pt modelId="{3027316D-C8C6-4EE3-92E0-FA6413906640}">
      <dgm:prSet/>
      <dgm:spPr/>
      <dgm:t>
        <a:bodyPr/>
        <a:lstStyle/>
        <a:p>
          <a:pPr rtl="0"/>
          <a:r>
            <a:rPr lang="en-US" smtClean="0"/>
            <a:t>Ethnicity</a:t>
          </a:r>
          <a:endParaRPr lang="en-US"/>
        </a:p>
      </dgm:t>
    </dgm:pt>
    <dgm:pt modelId="{F699B630-5143-4B92-BEB0-8802A4684234}" type="parTrans" cxnId="{05A0FD3A-9389-493C-B6A9-2EBE465A7123}">
      <dgm:prSet/>
      <dgm:spPr/>
      <dgm:t>
        <a:bodyPr/>
        <a:lstStyle/>
        <a:p>
          <a:endParaRPr lang="en-US"/>
        </a:p>
      </dgm:t>
    </dgm:pt>
    <dgm:pt modelId="{AD81892E-ED80-4A14-B55B-58485C158188}" type="sibTrans" cxnId="{05A0FD3A-9389-493C-B6A9-2EBE465A7123}">
      <dgm:prSet/>
      <dgm:spPr/>
      <dgm:t>
        <a:bodyPr/>
        <a:lstStyle/>
        <a:p>
          <a:endParaRPr lang="en-US"/>
        </a:p>
      </dgm:t>
    </dgm:pt>
    <dgm:pt modelId="{30DF04E1-825B-4107-B257-7B6639D5D4AA}">
      <dgm:prSet/>
      <dgm:spPr/>
      <dgm:t>
        <a:bodyPr/>
        <a:lstStyle/>
        <a:p>
          <a:pPr rtl="0"/>
          <a:r>
            <a:rPr lang="en-US" smtClean="0"/>
            <a:t>Exclude null and International</a:t>
          </a:r>
          <a:endParaRPr lang="en-US"/>
        </a:p>
      </dgm:t>
    </dgm:pt>
    <dgm:pt modelId="{4A8BC0D0-FA9C-4F90-9A3B-25C1F345D6FD}" type="parTrans" cxnId="{8D6E3911-81C4-4D21-BF72-ADB737075F99}">
      <dgm:prSet/>
      <dgm:spPr/>
      <dgm:t>
        <a:bodyPr/>
        <a:lstStyle/>
        <a:p>
          <a:endParaRPr lang="en-US"/>
        </a:p>
      </dgm:t>
    </dgm:pt>
    <dgm:pt modelId="{24A99153-E40B-46DB-87EB-A7842EE0C70D}" type="sibTrans" cxnId="{8D6E3911-81C4-4D21-BF72-ADB737075F99}">
      <dgm:prSet/>
      <dgm:spPr/>
      <dgm:t>
        <a:bodyPr/>
        <a:lstStyle/>
        <a:p>
          <a:endParaRPr lang="en-US"/>
        </a:p>
      </dgm:t>
    </dgm:pt>
    <dgm:pt modelId="{28C3B19F-2F4C-4F9A-B1BC-7BCF5DD9E989}">
      <dgm:prSet/>
      <dgm:spPr/>
      <dgm:t>
        <a:bodyPr/>
        <a:lstStyle/>
        <a:p>
          <a:pPr rtl="0"/>
          <a:r>
            <a:rPr lang="en-US" smtClean="0"/>
            <a:t>Reference group = White</a:t>
          </a:r>
          <a:endParaRPr lang="en-US"/>
        </a:p>
      </dgm:t>
    </dgm:pt>
    <dgm:pt modelId="{2B8D8EB1-1C88-43BF-84E2-99377A546617}" type="parTrans" cxnId="{E2754831-6DC5-4C72-8491-470547984EA2}">
      <dgm:prSet/>
      <dgm:spPr/>
      <dgm:t>
        <a:bodyPr/>
        <a:lstStyle/>
        <a:p>
          <a:endParaRPr lang="en-US"/>
        </a:p>
      </dgm:t>
    </dgm:pt>
    <dgm:pt modelId="{04CDAA0B-38AD-4418-AA81-80EA424CC8A1}" type="sibTrans" cxnId="{E2754831-6DC5-4C72-8491-470547984EA2}">
      <dgm:prSet/>
      <dgm:spPr/>
      <dgm:t>
        <a:bodyPr/>
        <a:lstStyle/>
        <a:p>
          <a:endParaRPr lang="en-US"/>
        </a:p>
      </dgm:t>
    </dgm:pt>
    <dgm:pt modelId="{E5BA0533-A245-4AF7-9383-5965806A6837}">
      <dgm:prSet/>
      <dgm:spPr/>
      <dgm:t>
        <a:bodyPr/>
        <a:lstStyle/>
        <a:p>
          <a:pPr rtl="0"/>
          <a:r>
            <a:rPr lang="en-US" smtClean="0"/>
            <a:t>First Generation (1,0)</a:t>
          </a:r>
          <a:endParaRPr lang="en-US"/>
        </a:p>
      </dgm:t>
    </dgm:pt>
    <dgm:pt modelId="{DB7E2598-1A8A-43BA-B4DF-57CE53983728}" type="parTrans" cxnId="{F07B92A1-1767-4E56-9869-4ED980F217F2}">
      <dgm:prSet/>
      <dgm:spPr/>
      <dgm:t>
        <a:bodyPr/>
        <a:lstStyle/>
        <a:p>
          <a:endParaRPr lang="en-US"/>
        </a:p>
      </dgm:t>
    </dgm:pt>
    <dgm:pt modelId="{9296B972-E1AA-476D-9ADE-C989E1B887F1}" type="sibTrans" cxnId="{F07B92A1-1767-4E56-9869-4ED980F217F2}">
      <dgm:prSet/>
      <dgm:spPr/>
      <dgm:t>
        <a:bodyPr/>
        <a:lstStyle/>
        <a:p>
          <a:endParaRPr lang="en-US"/>
        </a:p>
      </dgm:t>
    </dgm:pt>
    <dgm:pt modelId="{EC906438-178D-4A35-BAA8-B2BBA0E01B2F}">
      <dgm:prSet/>
      <dgm:spPr/>
      <dgm:t>
        <a:bodyPr/>
        <a:lstStyle/>
        <a:p>
          <a:pPr rtl="0"/>
          <a:r>
            <a:rPr lang="en-US" smtClean="0"/>
            <a:t>Unmet need (divided by $1,000)</a:t>
          </a:r>
          <a:endParaRPr lang="en-US"/>
        </a:p>
      </dgm:t>
    </dgm:pt>
    <dgm:pt modelId="{1A421A3C-E7A1-4C60-8012-8DC81D49B65D}" type="parTrans" cxnId="{F763F5F2-F049-42A6-8DF1-EA5D08FA384B}">
      <dgm:prSet/>
      <dgm:spPr/>
      <dgm:t>
        <a:bodyPr/>
        <a:lstStyle/>
        <a:p>
          <a:endParaRPr lang="en-US"/>
        </a:p>
      </dgm:t>
    </dgm:pt>
    <dgm:pt modelId="{EEB60582-31B6-4B9A-8C91-2B50BB05E455}" type="sibTrans" cxnId="{F763F5F2-F049-42A6-8DF1-EA5D08FA384B}">
      <dgm:prSet/>
      <dgm:spPr/>
      <dgm:t>
        <a:bodyPr/>
        <a:lstStyle/>
        <a:p>
          <a:endParaRPr lang="en-US"/>
        </a:p>
      </dgm:t>
    </dgm:pt>
    <dgm:pt modelId="{1F9964DF-184F-47A2-B741-E768BBE97FF4}">
      <dgm:prSet/>
      <dgm:spPr/>
      <dgm:t>
        <a:bodyPr/>
        <a:lstStyle/>
        <a:p>
          <a:pPr rtl="0"/>
          <a:r>
            <a:rPr lang="en-US" smtClean="0"/>
            <a:t>Easier to interpret results</a:t>
          </a:r>
          <a:endParaRPr lang="en-US"/>
        </a:p>
      </dgm:t>
    </dgm:pt>
    <dgm:pt modelId="{0C56E2F4-484F-4F8C-A7A1-653C12E28A22}" type="parTrans" cxnId="{E075B0C5-E9E1-4FC4-9A9E-92C7977286A9}">
      <dgm:prSet/>
      <dgm:spPr/>
      <dgm:t>
        <a:bodyPr/>
        <a:lstStyle/>
        <a:p>
          <a:endParaRPr lang="en-US"/>
        </a:p>
      </dgm:t>
    </dgm:pt>
    <dgm:pt modelId="{0512C55A-F63E-463B-B505-32A7026DDD77}" type="sibTrans" cxnId="{E075B0C5-E9E1-4FC4-9A9E-92C7977286A9}">
      <dgm:prSet/>
      <dgm:spPr/>
      <dgm:t>
        <a:bodyPr/>
        <a:lstStyle/>
        <a:p>
          <a:endParaRPr lang="en-US"/>
        </a:p>
      </dgm:t>
    </dgm:pt>
    <dgm:pt modelId="{491C52F0-AB5F-4568-B9E0-D62671E305C0}">
      <dgm:prSet/>
      <dgm:spPr/>
      <dgm:t>
        <a:bodyPr/>
        <a:lstStyle/>
        <a:p>
          <a:pPr rtl="0"/>
          <a:r>
            <a:rPr lang="en-US" smtClean="0"/>
            <a:t>Received a Pell grant (1,0)</a:t>
          </a:r>
          <a:endParaRPr lang="en-US"/>
        </a:p>
      </dgm:t>
    </dgm:pt>
    <dgm:pt modelId="{21C5FAB6-88AD-4490-A6A3-DE43743F4AEE}" type="parTrans" cxnId="{67185A18-358A-4439-A030-0921172C6708}">
      <dgm:prSet/>
      <dgm:spPr/>
      <dgm:t>
        <a:bodyPr/>
        <a:lstStyle/>
        <a:p>
          <a:endParaRPr lang="en-US"/>
        </a:p>
      </dgm:t>
    </dgm:pt>
    <dgm:pt modelId="{8CC31B55-1E84-4221-AD2F-F29D30D3C191}" type="sibTrans" cxnId="{67185A18-358A-4439-A030-0921172C6708}">
      <dgm:prSet/>
      <dgm:spPr/>
      <dgm:t>
        <a:bodyPr/>
        <a:lstStyle/>
        <a:p>
          <a:endParaRPr lang="en-US"/>
        </a:p>
      </dgm:t>
    </dgm:pt>
    <dgm:pt modelId="{2DDA4D95-95AD-47F3-BF1B-AD1331593D07}" type="pres">
      <dgm:prSet presAssocID="{85A11EC2-3D37-4C42-B288-711B86981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5D9E3F-A3A5-454D-A357-AC99AFD23763}" type="pres">
      <dgm:prSet presAssocID="{E6E951B4-3DDF-442F-B337-6C1D8803EC1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27247-934D-449D-98EE-87F0D635A3B7}" type="pres">
      <dgm:prSet presAssocID="{E6E951B4-3DDF-442F-B337-6C1D8803EC1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90E01-3B10-4A01-9F5F-E7A423DD6CBD}" type="pres">
      <dgm:prSet presAssocID="{3027316D-C8C6-4EE3-92E0-FA641390664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F7A40-2152-45D5-B6AB-DA25CE271527}" type="pres">
      <dgm:prSet presAssocID="{3027316D-C8C6-4EE3-92E0-FA641390664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A1501-DCD4-4D13-A7AE-6BEE78E4F960}" type="pres">
      <dgm:prSet presAssocID="{E5BA0533-A245-4AF7-9383-5965806A683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2FE19-1ADC-4FEA-9259-A5C5429B7A4F}" type="pres">
      <dgm:prSet presAssocID="{9296B972-E1AA-476D-9ADE-C989E1B887F1}" presName="spacer" presStyleCnt="0"/>
      <dgm:spPr/>
    </dgm:pt>
    <dgm:pt modelId="{2FB160E7-A0DF-4938-88AE-0E1AEDCAE97F}" type="pres">
      <dgm:prSet presAssocID="{EC906438-178D-4A35-BAA8-B2BBA0E01B2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6F3C6-1592-43A8-8399-A3A189A20DFF}" type="pres">
      <dgm:prSet presAssocID="{EC906438-178D-4A35-BAA8-B2BBA0E01B2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1163E-C52E-4742-A1F0-CCE7FB208820}" type="pres">
      <dgm:prSet presAssocID="{491C52F0-AB5F-4568-B9E0-D62671E305C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4E36A-DBEE-4C24-AFCE-AEE0AF737C3B}" type="presOf" srcId="{491C52F0-AB5F-4568-B9E0-D62671E305C0}" destId="{8AD1163E-C52E-4742-A1F0-CCE7FB208820}" srcOrd="0" destOrd="0" presId="urn:microsoft.com/office/officeart/2005/8/layout/vList2"/>
    <dgm:cxn modelId="{74FB655A-904B-4EE9-A8A4-3E7EA196EA8D}" srcId="{E6E951B4-3DDF-442F-B337-6C1D8803EC12}" destId="{C1E885F9-8BAE-431B-BD6B-2B54279D53A2}" srcOrd="1" destOrd="0" parTransId="{2B7C20FC-7CE7-4F48-AD80-256266ADABE5}" sibTransId="{5A4C35BA-6A7C-4F43-96A3-42B84CA9EF86}"/>
    <dgm:cxn modelId="{6D305CE4-2B0C-4302-B7DB-1102B43F0B17}" type="presOf" srcId="{8EDFC89F-F64A-48CE-BF67-035CFEE03D2B}" destId="{87227247-934D-449D-98EE-87F0D635A3B7}" srcOrd="0" destOrd="0" presId="urn:microsoft.com/office/officeart/2005/8/layout/vList2"/>
    <dgm:cxn modelId="{B4B82E22-9DC3-4150-A7F1-C13848F376EE}" type="presOf" srcId="{1F9964DF-184F-47A2-B741-E768BBE97FF4}" destId="{4C76F3C6-1592-43A8-8399-A3A189A20DFF}" srcOrd="0" destOrd="0" presId="urn:microsoft.com/office/officeart/2005/8/layout/vList2"/>
    <dgm:cxn modelId="{BFADC1CA-FF4F-41A6-86AE-3C9A58D726DD}" type="presOf" srcId="{3027316D-C8C6-4EE3-92E0-FA6413906640}" destId="{CA790E01-3B10-4A01-9F5F-E7A423DD6CBD}" srcOrd="0" destOrd="0" presId="urn:microsoft.com/office/officeart/2005/8/layout/vList2"/>
    <dgm:cxn modelId="{233E14AE-B049-43EE-81D5-7AF61F704B2F}" type="presOf" srcId="{C1E885F9-8BAE-431B-BD6B-2B54279D53A2}" destId="{87227247-934D-449D-98EE-87F0D635A3B7}" srcOrd="0" destOrd="1" presId="urn:microsoft.com/office/officeart/2005/8/layout/vList2"/>
    <dgm:cxn modelId="{FD23FDD6-50BE-47B3-8E6F-DF1F5FE5EC24}" type="presOf" srcId="{EC906438-178D-4A35-BAA8-B2BBA0E01B2F}" destId="{2FB160E7-A0DF-4938-88AE-0E1AEDCAE97F}" srcOrd="0" destOrd="0" presId="urn:microsoft.com/office/officeart/2005/8/layout/vList2"/>
    <dgm:cxn modelId="{67185A18-358A-4439-A030-0921172C6708}" srcId="{85A11EC2-3D37-4C42-B288-711B86981512}" destId="{491C52F0-AB5F-4568-B9E0-D62671E305C0}" srcOrd="4" destOrd="0" parTransId="{21C5FAB6-88AD-4490-A6A3-DE43743F4AEE}" sibTransId="{8CC31B55-1E84-4221-AD2F-F29D30D3C191}"/>
    <dgm:cxn modelId="{F763F5F2-F049-42A6-8DF1-EA5D08FA384B}" srcId="{85A11EC2-3D37-4C42-B288-711B86981512}" destId="{EC906438-178D-4A35-BAA8-B2BBA0E01B2F}" srcOrd="3" destOrd="0" parTransId="{1A421A3C-E7A1-4C60-8012-8DC81D49B65D}" sibTransId="{EEB60582-31B6-4B9A-8C91-2B50BB05E455}"/>
    <dgm:cxn modelId="{05A0FD3A-9389-493C-B6A9-2EBE465A7123}" srcId="{85A11EC2-3D37-4C42-B288-711B86981512}" destId="{3027316D-C8C6-4EE3-92E0-FA6413906640}" srcOrd="1" destOrd="0" parTransId="{F699B630-5143-4B92-BEB0-8802A4684234}" sibTransId="{AD81892E-ED80-4A14-B55B-58485C158188}"/>
    <dgm:cxn modelId="{E075B0C5-E9E1-4FC4-9A9E-92C7977286A9}" srcId="{EC906438-178D-4A35-BAA8-B2BBA0E01B2F}" destId="{1F9964DF-184F-47A2-B741-E768BBE97FF4}" srcOrd="0" destOrd="0" parTransId="{0C56E2F4-484F-4F8C-A7A1-653C12E28A22}" sibTransId="{0512C55A-F63E-463B-B505-32A7026DDD77}"/>
    <dgm:cxn modelId="{E2754831-6DC5-4C72-8491-470547984EA2}" srcId="{3027316D-C8C6-4EE3-92E0-FA6413906640}" destId="{28C3B19F-2F4C-4F9A-B1BC-7BCF5DD9E989}" srcOrd="1" destOrd="0" parTransId="{2B8D8EB1-1C88-43BF-84E2-99377A546617}" sibTransId="{04CDAA0B-38AD-4418-AA81-80EA424CC8A1}"/>
    <dgm:cxn modelId="{BFB52E40-7551-443D-A945-7AF4D2128BE3}" srcId="{E6E951B4-3DDF-442F-B337-6C1D8803EC12}" destId="{8EDFC89F-F64A-48CE-BF67-035CFEE03D2B}" srcOrd="0" destOrd="0" parTransId="{36F2D090-AF91-4ED6-8484-DCE390C47C6D}" sibTransId="{A6F5FD66-D807-4D31-80BF-C8D6FF453534}"/>
    <dgm:cxn modelId="{661C71BA-E921-4D94-9EDF-00AF385DE3E7}" type="presOf" srcId="{E6E951B4-3DDF-442F-B337-6C1D8803EC12}" destId="{7B5D9E3F-A3A5-454D-A357-AC99AFD23763}" srcOrd="0" destOrd="0" presId="urn:microsoft.com/office/officeart/2005/8/layout/vList2"/>
    <dgm:cxn modelId="{3344271D-6DFD-48E4-99A5-79719BA1DE00}" type="presOf" srcId="{E5BA0533-A245-4AF7-9383-5965806A6837}" destId="{66AA1501-DCD4-4D13-A7AE-6BEE78E4F960}" srcOrd="0" destOrd="0" presId="urn:microsoft.com/office/officeart/2005/8/layout/vList2"/>
    <dgm:cxn modelId="{8D6E3911-81C4-4D21-BF72-ADB737075F99}" srcId="{3027316D-C8C6-4EE3-92E0-FA6413906640}" destId="{30DF04E1-825B-4107-B257-7B6639D5D4AA}" srcOrd="0" destOrd="0" parTransId="{4A8BC0D0-FA9C-4F90-9A3B-25C1F345D6FD}" sibTransId="{24A99153-E40B-46DB-87EB-A7842EE0C70D}"/>
    <dgm:cxn modelId="{F07B92A1-1767-4E56-9869-4ED980F217F2}" srcId="{85A11EC2-3D37-4C42-B288-711B86981512}" destId="{E5BA0533-A245-4AF7-9383-5965806A6837}" srcOrd="2" destOrd="0" parTransId="{DB7E2598-1A8A-43BA-B4DF-57CE53983728}" sibTransId="{9296B972-E1AA-476D-9ADE-C989E1B887F1}"/>
    <dgm:cxn modelId="{4034CC66-A703-47F8-8B33-873D73112BC6}" type="presOf" srcId="{28C3B19F-2F4C-4F9A-B1BC-7BCF5DD9E989}" destId="{512F7A40-2152-45D5-B6AB-DA25CE271527}" srcOrd="0" destOrd="1" presId="urn:microsoft.com/office/officeart/2005/8/layout/vList2"/>
    <dgm:cxn modelId="{6B58ADF1-3B21-4D59-8C5C-62AD2BBEC598}" type="presOf" srcId="{85A11EC2-3D37-4C42-B288-711B86981512}" destId="{2DDA4D95-95AD-47F3-BF1B-AD1331593D07}" srcOrd="0" destOrd="0" presId="urn:microsoft.com/office/officeart/2005/8/layout/vList2"/>
    <dgm:cxn modelId="{59C7B590-75F4-4596-B98A-8CB5EAD781E1}" srcId="{85A11EC2-3D37-4C42-B288-711B86981512}" destId="{E6E951B4-3DDF-442F-B337-6C1D8803EC12}" srcOrd="0" destOrd="0" parTransId="{BBABB405-A990-4057-8C7F-C358951B8EDE}" sibTransId="{0BC3EF55-0A60-4BAD-82B9-7F8DEC36E170}"/>
    <dgm:cxn modelId="{DE85949F-4DD5-4E68-8A08-8504EF0A38C6}" type="presOf" srcId="{30DF04E1-825B-4107-B257-7B6639D5D4AA}" destId="{512F7A40-2152-45D5-B6AB-DA25CE271527}" srcOrd="0" destOrd="0" presId="urn:microsoft.com/office/officeart/2005/8/layout/vList2"/>
    <dgm:cxn modelId="{56F45899-8E46-420B-8AF4-8B0DEA2C0158}" type="presParOf" srcId="{2DDA4D95-95AD-47F3-BF1B-AD1331593D07}" destId="{7B5D9E3F-A3A5-454D-A357-AC99AFD23763}" srcOrd="0" destOrd="0" presId="urn:microsoft.com/office/officeart/2005/8/layout/vList2"/>
    <dgm:cxn modelId="{4C08A8AC-6A24-4E62-8099-61D384D47B96}" type="presParOf" srcId="{2DDA4D95-95AD-47F3-BF1B-AD1331593D07}" destId="{87227247-934D-449D-98EE-87F0D635A3B7}" srcOrd="1" destOrd="0" presId="urn:microsoft.com/office/officeart/2005/8/layout/vList2"/>
    <dgm:cxn modelId="{53F2D87E-862E-4582-A554-4F1B458F1B36}" type="presParOf" srcId="{2DDA4D95-95AD-47F3-BF1B-AD1331593D07}" destId="{CA790E01-3B10-4A01-9F5F-E7A423DD6CBD}" srcOrd="2" destOrd="0" presId="urn:microsoft.com/office/officeart/2005/8/layout/vList2"/>
    <dgm:cxn modelId="{3691DAFA-0B42-4DEC-8FEA-D74BE6FC6CE3}" type="presParOf" srcId="{2DDA4D95-95AD-47F3-BF1B-AD1331593D07}" destId="{512F7A40-2152-45D5-B6AB-DA25CE271527}" srcOrd="3" destOrd="0" presId="urn:microsoft.com/office/officeart/2005/8/layout/vList2"/>
    <dgm:cxn modelId="{6CCFA4E8-438C-4A0B-B5C6-F7624F90BE38}" type="presParOf" srcId="{2DDA4D95-95AD-47F3-BF1B-AD1331593D07}" destId="{66AA1501-DCD4-4D13-A7AE-6BEE78E4F960}" srcOrd="4" destOrd="0" presId="urn:microsoft.com/office/officeart/2005/8/layout/vList2"/>
    <dgm:cxn modelId="{7D1AA7B2-477B-4B49-B111-388ED74415D6}" type="presParOf" srcId="{2DDA4D95-95AD-47F3-BF1B-AD1331593D07}" destId="{C4A2FE19-1ADC-4FEA-9259-A5C5429B7A4F}" srcOrd="5" destOrd="0" presId="urn:microsoft.com/office/officeart/2005/8/layout/vList2"/>
    <dgm:cxn modelId="{59FC3007-2556-4509-844A-87F1EB694686}" type="presParOf" srcId="{2DDA4D95-95AD-47F3-BF1B-AD1331593D07}" destId="{2FB160E7-A0DF-4938-88AE-0E1AEDCAE97F}" srcOrd="6" destOrd="0" presId="urn:microsoft.com/office/officeart/2005/8/layout/vList2"/>
    <dgm:cxn modelId="{DADEC3BA-AE3E-4BB8-9359-B980D2E9F027}" type="presParOf" srcId="{2DDA4D95-95AD-47F3-BF1B-AD1331593D07}" destId="{4C76F3C6-1592-43A8-8399-A3A189A20DFF}" srcOrd="7" destOrd="0" presId="urn:microsoft.com/office/officeart/2005/8/layout/vList2"/>
    <dgm:cxn modelId="{1F5F86B2-C2BF-464C-A92D-B46DEBE52828}" type="presParOf" srcId="{2DDA4D95-95AD-47F3-BF1B-AD1331593D07}" destId="{8AD1163E-C52E-4742-A1F0-CCE7FB2088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F45FE3-29B2-485B-B1EA-92B73D31611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AF1FA34-4CD9-431A-94D7-C70E1354CA58}">
      <dgm:prSet/>
      <dgm:spPr/>
      <dgm:t>
        <a:bodyPr/>
        <a:lstStyle/>
        <a:p>
          <a:pPr rtl="0"/>
          <a:r>
            <a:rPr lang="en-US" smtClean="0"/>
            <a:t>Age: 2 models</a:t>
          </a:r>
          <a:endParaRPr lang="en-US"/>
        </a:p>
      </dgm:t>
    </dgm:pt>
    <dgm:pt modelId="{2EE0CE01-E3C9-4AAF-B736-AC06A0DE4AFA}" type="parTrans" cxnId="{03547432-F0D1-4B00-B8DF-A88811D62D26}">
      <dgm:prSet/>
      <dgm:spPr/>
      <dgm:t>
        <a:bodyPr/>
        <a:lstStyle/>
        <a:p>
          <a:endParaRPr lang="en-US"/>
        </a:p>
      </dgm:t>
    </dgm:pt>
    <dgm:pt modelId="{DA40AE57-166C-47F2-8207-24559F1C0AA0}" type="sibTrans" cxnId="{03547432-F0D1-4B00-B8DF-A88811D62D26}">
      <dgm:prSet/>
      <dgm:spPr/>
      <dgm:t>
        <a:bodyPr/>
        <a:lstStyle/>
        <a:p>
          <a:endParaRPr lang="en-US"/>
        </a:p>
      </dgm:t>
    </dgm:pt>
    <dgm:pt modelId="{04F2DD8B-3852-48CC-8F00-F5AA15E318A9}">
      <dgm:prSet/>
      <dgm:spPr/>
      <dgm:t>
        <a:bodyPr/>
        <a:lstStyle/>
        <a:p>
          <a:pPr rtl="0"/>
          <a:r>
            <a:rPr lang="en-US" smtClean="0"/>
            <a:t>23 or older =1</a:t>
          </a:r>
          <a:endParaRPr lang="en-US"/>
        </a:p>
      </dgm:t>
    </dgm:pt>
    <dgm:pt modelId="{C0ADCD9D-1F3B-4DCE-B84D-D819D3950B16}" type="parTrans" cxnId="{0C8352D8-E1A5-4A66-92C5-FF275BB806D0}">
      <dgm:prSet/>
      <dgm:spPr/>
      <dgm:t>
        <a:bodyPr/>
        <a:lstStyle/>
        <a:p>
          <a:endParaRPr lang="en-US"/>
        </a:p>
      </dgm:t>
    </dgm:pt>
    <dgm:pt modelId="{98124E5F-DC46-4FDC-8236-21416785B176}" type="sibTrans" cxnId="{0C8352D8-E1A5-4A66-92C5-FF275BB806D0}">
      <dgm:prSet/>
      <dgm:spPr/>
      <dgm:t>
        <a:bodyPr/>
        <a:lstStyle/>
        <a:p>
          <a:endParaRPr lang="en-US"/>
        </a:p>
      </dgm:t>
    </dgm:pt>
    <dgm:pt modelId="{0413003B-331E-4633-9792-0D3A35E051FF}">
      <dgm:prSet/>
      <dgm:spPr/>
      <dgm:t>
        <a:bodyPr/>
        <a:lstStyle/>
        <a:p>
          <a:pPr rtl="0"/>
          <a:r>
            <a:rPr lang="en-US" smtClean="0"/>
            <a:t>25 or older = 1</a:t>
          </a:r>
          <a:endParaRPr lang="en-US"/>
        </a:p>
      </dgm:t>
    </dgm:pt>
    <dgm:pt modelId="{B7CC1587-BABA-4BB6-AE9A-9F33968B3692}" type="parTrans" cxnId="{CAA69D19-1840-4FED-BA3B-3A6F69A4C46F}">
      <dgm:prSet/>
      <dgm:spPr/>
      <dgm:t>
        <a:bodyPr/>
        <a:lstStyle/>
        <a:p>
          <a:endParaRPr lang="en-US"/>
        </a:p>
      </dgm:t>
    </dgm:pt>
    <dgm:pt modelId="{F3EE6019-123A-48F4-9522-95B2BE5FB8FF}" type="sibTrans" cxnId="{CAA69D19-1840-4FED-BA3B-3A6F69A4C46F}">
      <dgm:prSet/>
      <dgm:spPr/>
      <dgm:t>
        <a:bodyPr/>
        <a:lstStyle/>
        <a:p>
          <a:endParaRPr lang="en-US"/>
        </a:p>
      </dgm:t>
    </dgm:pt>
    <dgm:pt modelId="{C029802D-F1D4-450A-97AA-E5B87C6D31C1}">
      <dgm:prSet/>
      <dgm:spPr/>
      <dgm:t>
        <a:bodyPr/>
        <a:lstStyle/>
        <a:p>
          <a:pPr rtl="0"/>
          <a:r>
            <a:rPr lang="en-US" smtClean="0"/>
            <a:t>[Modified] Horn &amp; Carroll scale</a:t>
          </a:r>
          <a:endParaRPr lang="en-US"/>
        </a:p>
      </dgm:t>
    </dgm:pt>
    <dgm:pt modelId="{C27969C2-EDBC-41BA-8788-95A7F26509F8}" type="parTrans" cxnId="{0B28FFD5-137C-4FEF-A9C9-5FF790ED3908}">
      <dgm:prSet/>
      <dgm:spPr/>
      <dgm:t>
        <a:bodyPr/>
        <a:lstStyle/>
        <a:p>
          <a:endParaRPr lang="en-US"/>
        </a:p>
      </dgm:t>
    </dgm:pt>
    <dgm:pt modelId="{36AD2017-34F5-4E2F-A2C5-B4237854F378}" type="sibTrans" cxnId="{0B28FFD5-137C-4FEF-A9C9-5FF790ED3908}">
      <dgm:prSet/>
      <dgm:spPr/>
      <dgm:t>
        <a:bodyPr/>
        <a:lstStyle/>
        <a:p>
          <a:endParaRPr lang="en-US"/>
        </a:p>
      </dgm:t>
    </dgm:pt>
    <dgm:pt modelId="{8E2B12EE-9ABF-4DA7-851D-6158834BAEC0}">
      <dgm:prSet/>
      <dgm:spPr/>
      <dgm:t>
        <a:bodyPr/>
        <a:lstStyle/>
        <a:p>
          <a:pPr rtl="0"/>
          <a:r>
            <a:rPr lang="en-US" smtClean="0"/>
            <a:t>No work = More cases</a:t>
          </a:r>
          <a:endParaRPr lang="en-US"/>
        </a:p>
      </dgm:t>
    </dgm:pt>
    <dgm:pt modelId="{EB09DE9A-BCCC-4714-A5F4-5FE99B2E639B}" type="parTrans" cxnId="{571DC4A1-BC85-4941-AF28-E4B6BC9B7471}">
      <dgm:prSet/>
      <dgm:spPr/>
      <dgm:t>
        <a:bodyPr/>
        <a:lstStyle/>
        <a:p>
          <a:endParaRPr lang="en-US"/>
        </a:p>
      </dgm:t>
    </dgm:pt>
    <dgm:pt modelId="{8FECFE30-DF37-49BA-AC9A-B24E8F66389F}" type="sibTrans" cxnId="{571DC4A1-BC85-4941-AF28-E4B6BC9B7471}">
      <dgm:prSet/>
      <dgm:spPr/>
      <dgm:t>
        <a:bodyPr/>
        <a:lstStyle/>
        <a:p>
          <a:endParaRPr lang="en-US"/>
        </a:p>
      </dgm:t>
    </dgm:pt>
    <dgm:pt modelId="{D8AE7451-2CFD-4FB5-AC49-89EC3B2A28D5}">
      <dgm:prSet/>
      <dgm:spPr/>
      <dgm:t>
        <a:bodyPr/>
        <a:lstStyle/>
        <a:p>
          <a:pPr rtl="0"/>
          <a:r>
            <a:rPr lang="en-US" smtClean="0"/>
            <a:t>Interaction between Nontraditional scale and age</a:t>
          </a:r>
          <a:endParaRPr lang="en-US"/>
        </a:p>
      </dgm:t>
    </dgm:pt>
    <dgm:pt modelId="{80BC7A95-4CEF-4E78-8599-66A36FAAD4B2}" type="parTrans" cxnId="{7AFE7B08-C039-482E-976D-DA61C0F54636}">
      <dgm:prSet/>
      <dgm:spPr/>
      <dgm:t>
        <a:bodyPr/>
        <a:lstStyle/>
        <a:p>
          <a:endParaRPr lang="en-US"/>
        </a:p>
      </dgm:t>
    </dgm:pt>
    <dgm:pt modelId="{121DD9A0-88FA-4564-A204-5DB0D1F3198A}" type="sibTrans" cxnId="{7AFE7B08-C039-482E-976D-DA61C0F54636}">
      <dgm:prSet/>
      <dgm:spPr/>
      <dgm:t>
        <a:bodyPr/>
        <a:lstStyle/>
        <a:p>
          <a:endParaRPr lang="en-US"/>
        </a:p>
      </dgm:t>
    </dgm:pt>
    <dgm:pt modelId="{7E9DB4BE-5DC5-468E-B71A-BB82E7DB76BE}" type="pres">
      <dgm:prSet presAssocID="{13F45FE3-29B2-485B-B1EA-92B73D3161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26B73-CDFD-4326-A8EE-2511FF099064}" type="pres">
      <dgm:prSet presAssocID="{5AF1FA34-4CD9-431A-94D7-C70E1354CA5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D00CC-AA57-4F5E-BAB7-39ADF84F9CE4}" type="pres">
      <dgm:prSet presAssocID="{5AF1FA34-4CD9-431A-94D7-C70E1354CA5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77802-6807-426F-8EF6-3E45CC094319}" type="pres">
      <dgm:prSet presAssocID="{C029802D-F1D4-450A-97AA-E5B87C6D31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6F1A8-CCB3-4715-8E8A-6768AF2B3BC4}" type="pres">
      <dgm:prSet presAssocID="{C029802D-F1D4-450A-97AA-E5B87C6D31C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7A776-05E7-4259-A26F-04505707EA5D}" type="pres">
      <dgm:prSet presAssocID="{D8AE7451-2CFD-4FB5-AC49-89EC3B2A28D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E7D91-3198-4259-9F34-E6405A917E9C}" type="presOf" srcId="{8E2B12EE-9ABF-4DA7-851D-6158834BAEC0}" destId="{6456F1A8-CCB3-4715-8E8A-6768AF2B3BC4}" srcOrd="0" destOrd="0" presId="urn:microsoft.com/office/officeart/2005/8/layout/vList2"/>
    <dgm:cxn modelId="{728F376B-2F83-4005-9A22-F4C0E6FC3B53}" type="presOf" srcId="{0413003B-331E-4633-9792-0D3A35E051FF}" destId="{260D00CC-AA57-4F5E-BAB7-39ADF84F9CE4}" srcOrd="0" destOrd="1" presId="urn:microsoft.com/office/officeart/2005/8/layout/vList2"/>
    <dgm:cxn modelId="{7AFE7B08-C039-482E-976D-DA61C0F54636}" srcId="{13F45FE3-29B2-485B-B1EA-92B73D31611D}" destId="{D8AE7451-2CFD-4FB5-AC49-89EC3B2A28D5}" srcOrd="2" destOrd="0" parTransId="{80BC7A95-4CEF-4E78-8599-66A36FAAD4B2}" sibTransId="{121DD9A0-88FA-4564-A204-5DB0D1F3198A}"/>
    <dgm:cxn modelId="{CAA69D19-1840-4FED-BA3B-3A6F69A4C46F}" srcId="{5AF1FA34-4CD9-431A-94D7-C70E1354CA58}" destId="{0413003B-331E-4633-9792-0D3A35E051FF}" srcOrd="1" destOrd="0" parTransId="{B7CC1587-BABA-4BB6-AE9A-9F33968B3692}" sibTransId="{F3EE6019-123A-48F4-9522-95B2BE5FB8FF}"/>
    <dgm:cxn modelId="{03547432-F0D1-4B00-B8DF-A88811D62D26}" srcId="{13F45FE3-29B2-485B-B1EA-92B73D31611D}" destId="{5AF1FA34-4CD9-431A-94D7-C70E1354CA58}" srcOrd="0" destOrd="0" parTransId="{2EE0CE01-E3C9-4AAF-B736-AC06A0DE4AFA}" sibTransId="{DA40AE57-166C-47F2-8207-24559F1C0AA0}"/>
    <dgm:cxn modelId="{DDA435BE-A156-4F7E-A890-A3D60A22EFFA}" type="presOf" srcId="{13F45FE3-29B2-485B-B1EA-92B73D31611D}" destId="{7E9DB4BE-5DC5-468E-B71A-BB82E7DB76BE}" srcOrd="0" destOrd="0" presId="urn:microsoft.com/office/officeart/2005/8/layout/vList2"/>
    <dgm:cxn modelId="{CEC7F01D-1BC5-407D-8985-E7739332D805}" type="presOf" srcId="{5AF1FA34-4CD9-431A-94D7-C70E1354CA58}" destId="{17E26B73-CDFD-4326-A8EE-2511FF099064}" srcOrd="0" destOrd="0" presId="urn:microsoft.com/office/officeart/2005/8/layout/vList2"/>
    <dgm:cxn modelId="{0B28FFD5-137C-4FEF-A9C9-5FF790ED3908}" srcId="{13F45FE3-29B2-485B-B1EA-92B73D31611D}" destId="{C029802D-F1D4-450A-97AA-E5B87C6D31C1}" srcOrd="1" destOrd="0" parTransId="{C27969C2-EDBC-41BA-8788-95A7F26509F8}" sibTransId="{36AD2017-34F5-4E2F-A2C5-B4237854F378}"/>
    <dgm:cxn modelId="{0C8352D8-E1A5-4A66-92C5-FF275BB806D0}" srcId="{5AF1FA34-4CD9-431A-94D7-C70E1354CA58}" destId="{04F2DD8B-3852-48CC-8F00-F5AA15E318A9}" srcOrd="0" destOrd="0" parTransId="{C0ADCD9D-1F3B-4DCE-B84D-D819D3950B16}" sibTransId="{98124E5F-DC46-4FDC-8236-21416785B176}"/>
    <dgm:cxn modelId="{E3FD7388-CC11-4D67-9AA8-38923A433D6E}" type="presOf" srcId="{D8AE7451-2CFD-4FB5-AC49-89EC3B2A28D5}" destId="{EFF7A776-05E7-4259-A26F-04505707EA5D}" srcOrd="0" destOrd="0" presId="urn:microsoft.com/office/officeart/2005/8/layout/vList2"/>
    <dgm:cxn modelId="{571DC4A1-BC85-4941-AF28-E4B6BC9B7471}" srcId="{C029802D-F1D4-450A-97AA-E5B87C6D31C1}" destId="{8E2B12EE-9ABF-4DA7-851D-6158834BAEC0}" srcOrd="0" destOrd="0" parTransId="{EB09DE9A-BCCC-4714-A5F4-5FE99B2E639B}" sibTransId="{8FECFE30-DF37-49BA-AC9A-B24E8F66389F}"/>
    <dgm:cxn modelId="{ECBCB74B-1C5E-4584-8FD6-FEB2D663FFB5}" type="presOf" srcId="{04F2DD8B-3852-48CC-8F00-F5AA15E318A9}" destId="{260D00CC-AA57-4F5E-BAB7-39ADF84F9CE4}" srcOrd="0" destOrd="0" presId="urn:microsoft.com/office/officeart/2005/8/layout/vList2"/>
    <dgm:cxn modelId="{39725D27-74A0-4202-92AE-62000F385CD4}" type="presOf" srcId="{C029802D-F1D4-450A-97AA-E5B87C6D31C1}" destId="{0A377802-6807-426F-8EF6-3E45CC094319}" srcOrd="0" destOrd="0" presId="urn:microsoft.com/office/officeart/2005/8/layout/vList2"/>
    <dgm:cxn modelId="{39C23B39-702B-4C96-AEA5-9EA19FC26264}" type="presParOf" srcId="{7E9DB4BE-5DC5-468E-B71A-BB82E7DB76BE}" destId="{17E26B73-CDFD-4326-A8EE-2511FF099064}" srcOrd="0" destOrd="0" presId="urn:microsoft.com/office/officeart/2005/8/layout/vList2"/>
    <dgm:cxn modelId="{9142B8C7-B587-466F-A60B-44742E3F04B9}" type="presParOf" srcId="{7E9DB4BE-5DC5-468E-B71A-BB82E7DB76BE}" destId="{260D00CC-AA57-4F5E-BAB7-39ADF84F9CE4}" srcOrd="1" destOrd="0" presId="urn:microsoft.com/office/officeart/2005/8/layout/vList2"/>
    <dgm:cxn modelId="{CA2652DE-18B6-42D3-BE22-8DD3A421130B}" type="presParOf" srcId="{7E9DB4BE-5DC5-468E-B71A-BB82E7DB76BE}" destId="{0A377802-6807-426F-8EF6-3E45CC094319}" srcOrd="2" destOrd="0" presId="urn:microsoft.com/office/officeart/2005/8/layout/vList2"/>
    <dgm:cxn modelId="{EF8189D3-6808-47D0-8A14-F04CF0A8508F}" type="presParOf" srcId="{7E9DB4BE-5DC5-468E-B71A-BB82E7DB76BE}" destId="{6456F1A8-CCB3-4715-8E8A-6768AF2B3BC4}" srcOrd="3" destOrd="0" presId="urn:microsoft.com/office/officeart/2005/8/layout/vList2"/>
    <dgm:cxn modelId="{CB17959E-300B-487C-ACB9-8B4461937298}" type="presParOf" srcId="{7E9DB4BE-5DC5-468E-B71A-BB82E7DB76BE}" destId="{EFF7A776-05E7-4259-A26F-04505707EA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2284DB-243B-48B4-9A8B-12F73083B9E0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605147-FEF6-42F8-B5E8-F7AADA790AB7}">
      <dgm:prSet/>
      <dgm:spPr/>
      <dgm:t>
        <a:bodyPr/>
        <a:lstStyle/>
        <a:p>
          <a:pPr rtl="0"/>
          <a:r>
            <a:rPr lang="en-US" smtClean="0"/>
            <a:t>We need better data on off-campus work</a:t>
          </a:r>
          <a:endParaRPr lang="en-US"/>
        </a:p>
      </dgm:t>
    </dgm:pt>
    <dgm:pt modelId="{15B31521-DB31-4E28-BABA-7339F8006236}" type="parTrans" cxnId="{E7123173-EA8F-4136-BFE2-0CE3E08B277C}">
      <dgm:prSet/>
      <dgm:spPr/>
      <dgm:t>
        <a:bodyPr/>
        <a:lstStyle/>
        <a:p>
          <a:endParaRPr lang="en-US"/>
        </a:p>
      </dgm:t>
    </dgm:pt>
    <dgm:pt modelId="{7B5BCBF9-3754-43BE-8732-AA21A2D9177B}" type="sibTrans" cxnId="{E7123173-EA8F-4136-BFE2-0CE3E08B277C}">
      <dgm:prSet/>
      <dgm:spPr/>
      <dgm:t>
        <a:bodyPr/>
        <a:lstStyle/>
        <a:p>
          <a:endParaRPr lang="en-US"/>
        </a:p>
      </dgm:t>
    </dgm:pt>
    <dgm:pt modelId="{DE8EAA21-4D3C-4E77-A0D4-E742BA06BE5E}">
      <dgm:prSet/>
      <dgm:spPr/>
      <dgm:t>
        <a:bodyPr/>
        <a:lstStyle/>
        <a:p>
          <a:pPr rtl="0"/>
          <a:r>
            <a:rPr lang="en-US" smtClean="0"/>
            <a:t>Intersectionality with a lot of factors that effect retention</a:t>
          </a:r>
          <a:endParaRPr lang="en-US"/>
        </a:p>
      </dgm:t>
    </dgm:pt>
    <dgm:pt modelId="{70050B7D-BBBE-4908-A890-E9723EC85118}" type="parTrans" cxnId="{4FACBC4B-A239-454E-AE1A-89DC313177A0}">
      <dgm:prSet/>
      <dgm:spPr/>
      <dgm:t>
        <a:bodyPr/>
        <a:lstStyle/>
        <a:p>
          <a:endParaRPr lang="en-US"/>
        </a:p>
      </dgm:t>
    </dgm:pt>
    <dgm:pt modelId="{C557C01C-6FBC-4F80-B396-CCC25A65625F}" type="sibTrans" cxnId="{4FACBC4B-A239-454E-AE1A-89DC313177A0}">
      <dgm:prSet/>
      <dgm:spPr/>
      <dgm:t>
        <a:bodyPr/>
        <a:lstStyle/>
        <a:p>
          <a:endParaRPr lang="en-US"/>
        </a:p>
      </dgm:t>
    </dgm:pt>
    <dgm:pt modelId="{C956D3BB-20C2-4FB6-A932-BE6276F1FBF9}">
      <dgm:prSet/>
      <dgm:spPr/>
      <dgm:t>
        <a:bodyPr/>
        <a:lstStyle/>
        <a:p>
          <a:pPr rtl="0"/>
          <a:r>
            <a:rPr lang="en-US" smtClean="0"/>
            <a:t>Age has an effect regardless of cut off</a:t>
          </a:r>
          <a:endParaRPr lang="en-US"/>
        </a:p>
      </dgm:t>
    </dgm:pt>
    <dgm:pt modelId="{11636872-4F54-4CE5-9C13-C69D871CC65E}" type="parTrans" cxnId="{B39C0AC0-A93E-40C9-A3BF-CBCAB5CFEF23}">
      <dgm:prSet/>
      <dgm:spPr/>
      <dgm:t>
        <a:bodyPr/>
        <a:lstStyle/>
        <a:p>
          <a:endParaRPr lang="en-US"/>
        </a:p>
      </dgm:t>
    </dgm:pt>
    <dgm:pt modelId="{E73E2644-2DC3-4539-A456-424CED0094AC}" type="sibTrans" cxnId="{B39C0AC0-A93E-40C9-A3BF-CBCAB5CFEF23}">
      <dgm:prSet/>
      <dgm:spPr/>
      <dgm:t>
        <a:bodyPr/>
        <a:lstStyle/>
        <a:p>
          <a:endParaRPr lang="en-US"/>
        </a:p>
      </dgm:t>
    </dgm:pt>
    <dgm:pt modelId="{FD9B3C7F-C89B-4093-9D81-544D62E2DB15}">
      <dgm:prSet/>
      <dgm:spPr/>
      <dgm:t>
        <a:bodyPr/>
        <a:lstStyle/>
        <a:p>
          <a:pPr rtl="0"/>
          <a:r>
            <a:rPr lang="en-US" smtClean="0"/>
            <a:t>Effect of nontraditional differs with different cut off</a:t>
          </a:r>
          <a:endParaRPr lang="en-US"/>
        </a:p>
      </dgm:t>
    </dgm:pt>
    <dgm:pt modelId="{15E67CDB-457E-4CEF-A54F-1A9E39BA4005}" type="parTrans" cxnId="{5882101B-46F1-41B1-A7F8-95EE660BA152}">
      <dgm:prSet/>
      <dgm:spPr/>
      <dgm:t>
        <a:bodyPr/>
        <a:lstStyle/>
        <a:p>
          <a:endParaRPr lang="en-US"/>
        </a:p>
      </dgm:t>
    </dgm:pt>
    <dgm:pt modelId="{57E9F6D9-10C0-467D-8D35-60EE1F713C9D}" type="sibTrans" cxnId="{5882101B-46F1-41B1-A7F8-95EE660BA152}">
      <dgm:prSet/>
      <dgm:spPr/>
      <dgm:t>
        <a:bodyPr/>
        <a:lstStyle/>
        <a:p>
          <a:endParaRPr lang="en-US"/>
        </a:p>
      </dgm:t>
    </dgm:pt>
    <dgm:pt modelId="{F6CD2431-A211-4283-B2D9-18A9B56E69A5}">
      <dgm:prSet/>
      <dgm:spPr/>
      <dgm:t>
        <a:bodyPr/>
        <a:lstStyle/>
        <a:p>
          <a:pPr rtl="0"/>
          <a:r>
            <a:rPr lang="en-US" smtClean="0"/>
            <a:t>More research is needed</a:t>
          </a:r>
          <a:endParaRPr lang="en-US"/>
        </a:p>
      </dgm:t>
    </dgm:pt>
    <dgm:pt modelId="{3FC90D77-28C1-4466-B5D4-F8E8D65C805D}" type="parTrans" cxnId="{E9971E18-1767-4BFE-8592-BBB1B43A4A5A}">
      <dgm:prSet/>
      <dgm:spPr/>
      <dgm:t>
        <a:bodyPr/>
        <a:lstStyle/>
        <a:p>
          <a:endParaRPr lang="en-US"/>
        </a:p>
      </dgm:t>
    </dgm:pt>
    <dgm:pt modelId="{92D3DC04-2073-48A7-9C82-0F35F42C7BFA}" type="sibTrans" cxnId="{E9971E18-1767-4BFE-8592-BBB1B43A4A5A}">
      <dgm:prSet/>
      <dgm:spPr/>
      <dgm:t>
        <a:bodyPr/>
        <a:lstStyle/>
        <a:p>
          <a:endParaRPr lang="en-US"/>
        </a:p>
      </dgm:t>
    </dgm:pt>
    <dgm:pt modelId="{E85F6DE4-253D-4E6F-BBDC-ADC3151FEA81}" type="pres">
      <dgm:prSet presAssocID="{012284DB-243B-48B4-9A8B-12F73083B9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314A41-9481-45EB-8646-ABF9D5440A0C}" type="pres">
      <dgm:prSet presAssocID="{F1605147-FEF6-42F8-B5E8-F7AADA790A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2556C-19CD-492B-A4EA-FD36AF7EDA98}" type="pres">
      <dgm:prSet presAssocID="{7B5BCBF9-3754-43BE-8732-AA21A2D9177B}" presName="sibTrans" presStyleCnt="0"/>
      <dgm:spPr/>
    </dgm:pt>
    <dgm:pt modelId="{4EE0FCCB-3145-4C15-817D-B2D3F3FB5AEB}" type="pres">
      <dgm:prSet presAssocID="{DE8EAA21-4D3C-4E77-A0D4-E742BA06BE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66CE2-07A2-4051-A969-23CC61DB3D27}" type="pres">
      <dgm:prSet presAssocID="{C557C01C-6FBC-4F80-B396-CCC25A65625F}" presName="sibTrans" presStyleCnt="0"/>
      <dgm:spPr/>
    </dgm:pt>
    <dgm:pt modelId="{715C4C78-66B3-48A8-9794-5FFA9E82E04B}" type="pres">
      <dgm:prSet presAssocID="{C956D3BB-20C2-4FB6-A932-BE6276F1FB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621A7-6316-4834-91A6-B4EBF9B4DF7B}" type="pres">
      <dgm:prSet presAssocID="{E73E2644-2DC3-4539-A456-424CED0094AC}" presName="sibTrans" presStyleCnt="0"/>
      <dgm:spPr/>
    </dgm:pt>
    <dgm:pt modelId="{0020DDF2-3492-40C7-9A09-281889DF48A6}" type="pres">
      <dgm:prSet presAssocID="{FD9B3C7F-C89B-4093-9D81-544D62E2DB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6A964-2BF6-441A-BD85-991901F10A28}" type="pres">
      <dgm:prSet presAssocID="{57E9F6D9-10C0-467D-8D35-60EE1F713C9D}" presName="sibTrans" presStyleCnt="0"/>
      <dgm:spPr/>
    </dgm:pt>
    <dgm:pt modelId="{E0B55EDA-E485-4F07-A59C-CD0F9A0ADBEF}" type="pres">
      <dgm:prSet presAssocID="{F6CD2431-A211-4283-B2D9-18A9B56E69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201297-EA7C-47A5-A1FA-610D8B9BFFC3}" type="presOf" srcId="{FD9B3C7F-C89B-4093-9D81-544D62E2DB15}" destId="{0020DDF2-3492-40C7-9A09-281889DF48A6}" srcOrd="0" destOrd="0" presId="urn:microsoft.com/office/officeart/2005/8/layout/default"/>
    <dgm:cxn modelId="{E7123173-EA8F-4136-BFE2-0CE3E08B277C}" srcId="{012284DB-243B-48B4-9A8B-12F73083B9E0}" destId="{F1605147-FEF6-42F8-B5E8-F7AADA790AB7}" srcOrd="0" destOrd="0" parTransId="{15B31521-DB31-4E28-BABA-7339F8006236}" sibTransId="{7B5BCBF9-3754-43BE-8732-AA21A2D9177B}"/>
    <dgm:cxn modelId="{86939436-D118-431D-86E5-185970CAE0F2}" type="presOf" srcId="{DE8EAA21-4D3C-4E77-A0D4-E742BA06BE5E}" destId="{4EE0FCCB-3145-4C15-817D-B2D3F3FB5AEB}" srcOrd="0" destOrd="0" presId="urn:microsoft.com/office/officeart/2005/8/layout/default"/>
    <dgm:cxn modelId="{13197265-9B69-4832-B872-33C8EC24C5B8}" type="presOf" srcId="{012284DB-243B-48B4-9A8B-12F73083B9E0}" destId="{E85F6DE4-253D-4E6F-BBDC-ADC3151FEA81}" srcOrd="0" destOrd="0" presId="urn:microsoft.com/office/officeart/2005/8/layout/default"/>
    <dgm:cxn modelId="{E9971E18-1767-4BFE-8592-BBB1B43A4A5A}" srcId="{012284DB-243B-48B4-9A8B-12F73083B9E0}" destId="{F6CD2431-A211-4283-B2D9-18A9B56E69A5}" srcOrd="4" destOrd="0" parTransId="{3FC90D77-28C1-4466-B5D4-F8E8D65C805D}" sibTransId="{92D3DC04-2073-48A7-9C82-0F35F42C7BFA}"/>
    <dgm:cxn modelId="{1AEE8998-AB81-4A6B-BE96-EC24675073F5}" type="presOf" srcId="{C956D3BB-20C2-4FB6-A932-BE6276F1FBF9}" destId="{715C4C78-66B3-48A8-9794-5FFA9E82E04B}" srcOrd="0" destOrd="0" presId="urn:microsoft.com/office/officeart/2005/8/layout/default"/>
    <dgm:cxn modelId="{B39C0AC0-A93E-40C9-A3BF-CBCAB5CFEF23}" srcId="{012284DB-243B-48B4-9A8B-12F73083B9E0}" destId="{C956D3BB-20C2-4FB6-A932-BE6276F1FBF9}" srcOrd="2" destOrd="0" parTransId="{11636872-4F54-4CE5-9C13-C69D871CC65E}" sibTransId="{E73E2644-2DC3-4539-A456-424CED0094AC}"/>
    <dgm:cxn modelId="{4FACBC4B-A239-454E-AE1A-89DC313177A0}" srcId="{012284DB-243B-48B4-9A8B-12F73083B9E0}" destId="{DE8EAA21-4D3C-4E77-A0D4-E742BA06BE5E}" srcOrd="1" destOrd="0" parTransId="{70050B7D-BBBE-4908-A890-E9723EC85118}" sibTransId="{C557C01C-6FBC-4F80-B396-CCC25A65625F}"/>
    <dgm:cxn modelId="{5882101B-46F1-41B1-A7F8-95EE660BA152}" srcId="{012284DB-243B-48B4-9A8B-12F73083B9E0}" destId="{FD9B3C7F-C89B-4093-9D81-544D62E2DB15}" srcOrd="3" destOrd="0" parTransId="{15E67CDB-457E-4CEF-A54F-1A9E39BA4005}" sibTransId="{57E9F6D9-10C0-467D-8D35-60EE1F713C9D}"/>
    <dgm:cxn modelId="{0681E4C9-D0E1-4734-92BC-F7A0BFC7A1BF}" type="presOf" srcId="{F6CD2431-A211-4283-B2D9-18A9B56E69A5}" destId="{E0B55EDA-E485-4F07-A59C-CD0F9A0ADBEF}" srcOrd="0" destOrd="0" presId="urn:microsoft.com/office/officeart/2005/8/layout/default"/>
    <dgm:cxn modelId="{93B21F48-278B-4EB3-A4B2-BCAB275CB940}" type="presOf" srcId="{F1605147-FEF6-42F8-B5E8-F7AADA790AB7}" destId="{DB314A41-9481-45EB-8646-ABF9D5440A0C}" srcOrd="0" destOrd="0" presId="urn:microsoft.com/office/officeart/2005/8/layout/default"/>
    <dgm:cxn modelId="{858569C5-3872-4C07-95A9-218F3B5D24EC}" type="presParOf" srcId="{E85F6DE4-253D-4E6F-BBDC-ADC3151FEA81}" destId="{DB314A41-9481-45EB-8646-ABF9D5440A0C}" srcOrd="0" destOrd="0" presId="urn:microsoft.com/office/officeart/2005/8/layout/default"/>
    <dgm:cxn modelId="{EB245AB9-55E4-4ECF-8F86-B5B546D40A8D}" type="presParOf" srcId="{E85F6DE4-253D-4E6F-BBDC-ADC3151FEA81}" destId="{3DE2556C-19CD-492B-A4EA-FD36AF7EDA98}" srcOrd="1" destOrd="0" presId="urn:microsoft.com/office/officeart/2005/8/layout/default"/>
    <dgm:cxn modelId="{82D795AE-84DF-4560-ACC9-6C9ABB14E55F}" type="presParOf" srcId="{E85F6DE4-253D-4E6F-BBDC-ADC3151FEA81}" destId="{4EE0FCCB-3145-4C15-817D-B2D3F3FB5AEB}" srcOrd="2" destOrd="0" presId="urn:microsoft.com/office/officeart/2005/8/layout/default"/>
    <dgm:cxn modelId="{CC001A33-070C-4608-8AA9-2F6BA3054A7B}" type="presParOf" srcId="{E85F6DE4-253D-4E6F-BBDC-ADC3151FEA81}" destId="{22D66CE2-07A2-4051-A969-23CC61DB3D27}" srcOrd="3" destOrd="0" presId="urn:microsoft.com/office/officeart/2005/8/layout/default"/>
    <dgm:cxn modelId="{FAEA8C38-63F5-48ED-A671-79D7B9B64FB2}" type="presParOf" srcId="{E85F6DE4-253D-4E6F-BBDC-ADC3151FEA81}" destId="{715C4C78-66B3-48A8-9794-5FFA9E82E04B}" srcOrd="4" destOrd="0" presId="urn:microsoft.com/office/officeart/2005/8/layout/default"/>
    <dgm:cxn modelId="{C897E7F7-CE26-4C43-A481-03F423DA6FA3}" type="presParOf" srcId="{E85F6DE4-253D-4E6F-BBDC-ADC3151FEA81}" destId="{DC0621A7-6316-4834-91A6-B4EBF9B4DF7B}" srcOrd="5" destOrd="0" presId="urn:microsoft.com/office/officeart/2005/8/layout/default"/>
    <dgm:cxn modelId="{346B8EC3-B28F-4305-ACE3-8C1F52BC3429}" type="presParOf" srcId="{E85F6DE4-253D-4E6F-BBDC-ADC3151FEA81}" destId="{0020DDF2-3492-40C7-9A09-281889DF48A6}" srcOrd="6" destOrd="0" presId="urn:microsoft.com/office/officeart/2005/8/layout/default"/>
    <dgm:cxn modelId="{19F2FF78-C27E-408F-97A0-B2590F9797B3}" type="presParOf" srcId="{E85F6DE4-253D-4E6F-BBDC-ADC3151FEA81}" destId="{B996A964-2BF6-441A-BD85-991901F10A28}" srcOrd="7" destOrd="0" presId="urn:microsoft.com/office/officeart/2005/8/layout/default"/>
    <dgm:cxn modelId="{928F9F88-BE14-46FA-AE23-438FC897FE3E}" type="presParOf" srcId="{E85F6DE4-253D-4E6F-BBDC-ADC3151FEA81}" destId="{E0B55EDA-E485-4F07-A59C-CD0F9A0ADBE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6EF15-5699-46B6-A7D9-4AE66F3D4818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69B80-1045-42D8-AD83-0ECC16293B77}">
      <dgm:prSet/>
      <dgm:spPr/>
      <dgm:t>
        <a:bodyPr/>
        <a:lstStyle/>
        <a:p>
          <a:r>
            <a:rPr lang="en-US" dirty="0" smtClean="0"/>
            <a:t>IUPUI Indianapolis – Fall 2018 beginners</a:t>
          </a:r>
          <a:endParaRPr lang="en-US" dirty="0"/>
        </a:p>
      </dgm:t>
    </dgm:pt>
    <dgm:pt modelId="{D87CF8B2-2DA6-4F46-9964-0EF051B18C31}" type="parTrans" cxnId="{448A9783-A4A8-450E-A354-D165AF0455D2}">
      <dgm:prSet/>
      <dgm:spPr/>
      <dgm:t>
        <a:bodyPr/>
        <a:lstStyle/>
        <a:p>
          <a:endParaRPr lang="en-US"/>
        </a:p>
      </dgm:t>
    </dgm:pt>
    <dgm:pt modelId="{C957E005-2C0A-4688-A922-1075E36410B4}" type="sibTrans" cxnId="{448A9783-A4A8-450E-A354-D165AF0455D2}">
      <dgm:prSet/>
      <dgm:spPr/>
      <dgm:t>
        <a:bodyPr/>
        <a:lstStyle/>
        <a:p>
          <a:endParaRPr lang="en-US"/>
        </a:p>
      </dgm:t>
    </dgm:pt>
    <dgm:pt modelId="{E5698F02-971A-4EE4-8E35-94B06BE6168A}">
      <dgm:prSet/>
      <dgm:spPr/>
      <dgm:t>
        <a:bodyPr/>
        <a:lstStyle/>
        <a:p>
          <a:r>
            <a:rPr lang="en-US" dirty="0" smtClean="0"/>
            <a:t>14% of students plan to work 20 or more hours per week off campus</a:t>
          </a:r>
          <a:endParaRPr lang="en-US" dirty="0"/>
        </a:p>
      </dgm:t>
    </dgm:pt>
    <dgm:pt modelId="{BD6BE923-C9AF-47E9-823F-68F8BF620920}" type="parTrans" cxnId="{9BC89E62-7178-4FFA-9CDF-DADFC063E515}">
      <dgm:prSet/>
      <dgm:spPr/>
      <dgm:t>
        <a:bodyPr/>
        <a:lstStyle/>
        <a:p>
          <a:endParaRPr lang="en-US"/>
        </a:p>
      </dgm:t>
    </dgm:pt>
    <dgm:pt modelId="{D3C28C2C-FA35-43E1-AFD4-21C77465DF26}" type="sibTrans" cxnId="{9BC89E62-7178-4FFA-9CDF-DADFC063E515}">
      <dgm:prSet/>
      <dgm:spPr/>
      <dgm:t>
        <a:bodyPr/>
        <a:lstStyle/>
        <a:p>
          <a:endParaRPr lang="en-US"/>
        </a:p>
      </dgm:t>
    </dgm:pt>
    <dgm:pt modelId="{EDB19A62-12D4-4E0F-80A3-574797CCD95D}">
      <dgm:prSet/>
      <dgm:spPr/>
      <dgm:t>
        <a:bodyPr/>
        <a:lstStyle/>
        <a:p>
          <a:r>
            <a:rPr lang="en-US" dirty="0" smtClean="0"/>
            <a:t>4% attending part-time</a:t>
          </a:r>
          <a:endParaRPr lang="en-US" dirty="0"/>
        </a:p>
      </dgm:t>
    </dgm:pt>
    <dgm:pt modelId="{D70198AD-2754-4C31-BF6C-52AFD19BB290}" type="parTrans" cxnId="{4A261269-AE81-4F86-A843-6948D6CCAA1B}">
      <dgm:prSet/>
      <dgm:spPr/>
      <dgm:t>
        <a:bodyPr/>
        <a:lstStyle/>
        <a:p>
          <a:endParaRPr lang="en-US"/>
        </a:p>
      </dgm:t>
    </dgm:pt>
    <dgm:pt modelId="{5F004526-ECA7-439D-898D-6DE8091EA62A}" type="sibTrans" cxnId="{4A261269-AE81-4F86-A843-6948D6CCAA1B}">
      <dgm:prSet/>
      <dgm:spPr/>
      <dgm:t>
        <a:bodyPr/>
        <a:lstStyle/>
        <a:p>
          <a:endParaRPr lang="en-US"/>
        </a:p>
      </dgm:t>
    </dgm:pt>
    <dgm:pt modelId="{64203429-688C-444E-83AA-9AF3ABBDA8B4}">
      <dgm:prSet/>
      <dgm:spPr/>
      <dgm:t>
        <a:bodyPr/>
        <a:lstStyle/>
        <a:p>
          <a:r>
            <a:rPr lang="en-US" dirty="0" smtClean="0"/>
            <a:t>0.5% (19 out of 3,649) are 25 years of age or older</a:t>
          </a:r>
          <a:endParaRPr lang="en-US" dirty="0"/>
        </a:p>
      </dgm:t>
    </dgm:pt>
    <dgm:pt modelId="{3F1631A9-F3DE-4786-8E75-8801DC7EA1A1}" type="parTrans" cxnId="{5CDE9C9D-B3A1-47D7-B54A-838C7F3AB74F}">
      <dgm:prSet/>
      <dgm:spPr/>
      <dgm:t>
        <a:bodyPr/>
        <a:lstStyle/>
        <a:p>
          <a:endParaRPr lang="en-US"/>
        </a:p>
      </dgm:t>
    </dgm:pt>
    <dgm:pt modelId="{2DF441EC-2906-4140-A058-C13576571B9B}" type="sibTrans" cxnId="{5CDE9C9D-B3A1-47D7-B54A-838C7F3AB74F}">
      <dgm:prSet/>
      <dgm:spPr/>
      <dgm:t>
        <a:bodyPr/>
        <a:lstStyle/>
        <a:p>
          <a:endParaRPr lang="en-US"/>
        </a:p>
      </dgm:t>
    </dgm:pt>
    <dgm:pt modelId="{57F135A6-3F3B-442B-A1E3-8170E71F0873}" type="pres">
      <dgm:prSet presAssocID="{A1C6EF15-5699-46B6-A7D9-4AE66F3D48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01401A-D18A-4FA4-B602-2D0CEF13DF5E}" type="pres">
      <dgm:prSet presAssocID="{48769B80-1045-42D8-AD83-0ECC16293B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135EE-6002-4F8F-B962-9BF97ACECB8B}" type="pres">
      <dgm:prSet presAssocID="{48769B80-1045-42D8-AD83-0ECC16293B7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22D31F-936F-4A61-9B6D-1D20A631DE42}" type="presOf" srcId="{A1C6EF15-5699-46B6-A7D9-4AE66F3D4818}" destId="{57F135A6-3F3B-442B-A1E3-8170E71F0873}" srcOrd="0" destOrd="0" presId="urn:microsoft.com/office/officeart/2005/8/layout/vList2"/>
    <dgm:cxn modelId="{348BFD17-739E-4149-B61F-BB84D2AECF9F}" type="presOf" srcId="{E5698F02-971A-4EE4-8E35-94B06BE6168A}" destId="{0D5135EE-6002-4F8F-B962-9BF97ACECB8B}" srcOrd="0" destOrd="0" presId="urn:microsoft.com/office/officeart/2005/8/layout/vList2"/>
    <dgm:cxn modelId="{E458E304-49A6-4C89-AAFF-CB462F017572}" type="presOf" srcId="{EDB19A62-12D4-4E0F-80A3-574797CCD95D}" destId="{0D5135EE-6002-4F8F-B962-9BF97ACECB8B}" srcOrd="0" destOrd="1" presId="urn:microsoft.com/office/officeart/2005/8/layout/vList2"/>
    <dgm:cxn modelId="{5FEFB2A5-67EE-4E36-AC6E-191987B64288}" type="presOf" srcId="{48769B80-1045-42D8-AD83-0ECC16293B77}" destId="{3501401A-D18A-4FA4-B602-2D0CEF13DF5E}" srcOrd="0" destOrd="0" presId="urn:microsoft.com/office/officeart/2005/8/layout/vList2"/>
    <dgm:cxn modelId="{448A9783-A4A8-450E-A354-D165AF0455D2}" srcId="{A1C6EF15-5699-46B6-A7D9-4AE66F3D4818}" destId="{48769B80-1045-42D8-AD83-0ECC16293B77}" srcOrd="0" destOrd="0" parTransId="{D87CF8B2-2DA6-4F46-9964-0EF051B18C31}" sibTransId="{C957E005-2C0A-4688-A922-1075E36410B4}"/>
    <dgm:cxn modelId="{5CDE9C9D-B3A1-47D7-B54A-838C7F3AB74F}" srcId="{48769B80-1045-42D8-AD83-0ECC16293B77}" destId="{64203429-688C-444E-83AA-9AF3ABBDA8B4}" srcOrd="2" destOrd="0" parTransId="{3F1631A9-F3DE-4786-8E75-8801DC7EA1A1}" sibTransId="{2DF441EC-2906-4140-A058-C13576571B9B}"/>
    <dgm:cxn modelId="{A14D0F30-C843-4C69-8794-8277A6DFA198}" type="presOf" srcId="{64203429-688C-444E-83AA-9AF3ABBDA8B4}" destId="{0D5135EE-6002-4F8F-B962-9BF97ACECB8B}" srcOrd="0" destOrd="2" presId="urn:microsoft.com/office/officeart/2005/8/layout/vList2"/>
    <dgm:cxn modelId="{9BC89E62-7178-4FFA-9CDF-DADFC063E515}" srcId="{48769B80-1045-42D8-AD83-0ECC16293B77}" destId="{E5698F02-971A-4EE4-8E35-94B06BE6168A}" srcOrd="0" destOrd="0" parTransId="{BD6BE923-C9AF-47E9-823F-68F8BF620920}" sibTransId="{D3C28C2C-FA35-43E1-AFD4-21C77465DF26}"/>
    <dgm:cxn modelId="{4A261269-AE81-4F86-A843-6948D6CCAA1B}" srcId="{48769B80-1045-42D8-AD83-0ECC16293B77}" destId="{EDB19A62-12D4-4E0F-80A3-574797CCD95D}" srcOrd="1" destOrd="0" parTransId="{D70198AD-2754-4C31-BF6C-52AFD19BB290}" sibTransId="{5F004526-ECA7-439D-898D-6DE8091EA62A}"/>
    <dgm:cxn modelId="{658C5139-4F10-4C09-8F68-E26CEEF794DE}" type="presParOf" srcId="{57F135A6-3F3B-442B-A1E3-8170E71F0873}" destId="{3501401A-D18A-4FA4-B602-2D0CEF13DF5E}" srcOrd="0" destOrd="0" presId="urn:microsoft.com/office/officeart/2005/8/layout/vList2"/>
    <dgm:cxn modelId="{116F860E-83B9-4F3D-AF26-B2AE6BFFDF24}" type="presParOf" srcId="{57F135A6-3F3B-442B-A1E3-8170E71F0873}" destId="{0D5135EE-6002-4F8F-B962-9BF97ACECB8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C6EF15-5699-46B6-A7D9-4AE66F3D4818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69B80-1045-42D8-AD83-0ECC16293B77}">
      <dgm:prSet/>
      <dgm:spPr/>
      <dgm:t>
        <a:bodyPr/>
        <a:lstStyle/>
        <a:p>
          <a:r>
            <a:rPr lang="en-US" dirty="0" smtClean="0"/>
            <a:t>IUPUI Indianapolis – </a:t>
          </a:r>
          <a:r>
            <a:rPr lang="en-US" smtClean="0"/>
            <a:t>Fall 2018 </a:t>
          </a:r>
          <a:r>
            <a:rPr lang="en-US" dirty="0" smtClean="0"/>
            <a:t>transfers</a:t>
          </a:r>
          <a:endParaRPr lang="en-US" dirty="0"/>
        </a:p>
      </dgm:t>
    </dgm:pt>
    <dgm:pt modelId="{D87CF8B2-2DA6-4F46-9964-0EF051B18C31}" type="parTrans" cxnId="{448A9783-A4A8-450E-A354-D165AF0455D2}">
      <dgm:prSet/>
      <dgm:spPr/>
      <dgm:t>
        <a:bodyPr/>
        <a:lstStyle/>
        <a:p>
          <a:endParaRPr lang="en-US"/>
        </a:p>
      </dgm:t>
    </dgm:pt>
    <dgm:pt modelId="{C957E005-2C0A-4688-A922-1075E36410B4}" type="sibTrans" cxnId="{448A9783-A4A8-450E-A354-D165AF0455D2}">
      <dgm:prSet/>
      <dgm:spPr/>
      <dgm:t>
        <a:bodyPr/>
        <a:lstStyle/>
        <a:p>
          <a:endParaRPr lang="en-US"/>
        </a:p>
      </dgm:t>
    </dgm:pt>
    <dgm:pt modelId="{9F498478-E5D3-44C9-A2F6-2B290F8FDF57}">
      <dgm:prSet/>
      <dgm:spPr/>
      <dgm:t>
        <a:bodyPr/>
        <a:lstStyle/>
        <a:p>
          <a:r>
            <a:rPr lang="en-US" dirty="0" smtClean="0"/>
            <a:t>33% of students plan to work 20 or more hours per week off campus</a:t>
          </a:r>
          <a:endParaRPr lang="en-US" dirty="0"/>
        </a:p>
      </dgm:t>
    </dgm:pt>
    <dgm:pt modelId="{3A7D64D4-98D8-4E63-B678-CE87E4DBB9AA}" type="parTrans" cxnId="{80BCA72D-D2A2-4275-B885-5A0591767F17}">
      <dgm:prSet/>
      <dgm:spPr/>
      <dgm:t>
        <a:bodyPr/>
        <a:lstStyle/>
        <a:p>
          <a:endParaRPr lang="en-US"/>
        </a:p>
      </dgm:t>
    </dgm:pt>
    <dgm:pt modelId="{75AC34A2-3DCD-419A-9DE7-DB6FB9D638A3}" type="sibTrans" cxnId="{80BCA72D-D2A2-4275-B885-5A0591767F17}">
      <dgm:prSet/>
      <dgm:spPr/>
      <dgm:t>
        <a:bodyPr/>
        <a:lstStyle/>
        <a:p>
          <a:endParaRPr lang="en-US"/>
        </a:p>
      </dgm:t>
    </dgm:pt>
    <dgm:pt modelId="{DF3C2AE9-E42C-40B9-A9A6-DB405BDEE43A}">
      <dgm:prSet/>
      <dgm:spPr/>
      <dgm:t>
        <a:bodyPr/>
        <a:lstStyle/>
        <a:p>
          <a:r>
            <a:rPr lang="en-US" dirty="0" smtClean="0"/>
            <a:t>16% attending part-time</a:t>
          </a:r>
          <a:endParaRPr lang="en-US" dirty="0"/>
        </a:p>
      </dgm:t>
    </dgm:pt>
    <dgm:pt modelId="{E1109E7E-C402-437B-8369-612DE91DF1C8}" type="parTrans" cxnId="{9BDAC3F4-F62B-49C3-8407-C7C813ABFA3D}">
      <dgm:prSet/>
      <dgm:spPr/>
      <dgm:t>
        <a:bodyPr/>
        <a:lstStyle/>
        <a:p>
          <a:endParaRPr lang="en-US"/>
        </a:p>
      </dgm:t>
    </dgm:pt>
    <dgm:pt modelId="{36E9C552-CA1E-4836-AF82-B3C55840770E}" type="sibTrans" cxnId="{9BDAC3F4-F62B-49C3-8407-C7C813ABFA3D}">
      <dgm:prSet/>
      <dgm:spPr/>
      <dgm:t>
        <a:bodyPr/>
        <a:lstStyle/>
        <a:p>
          <a:endParaRPr lang="en-US"/>
        </a:p>
      </dgm:t>
    </dgm:pt>
    <dgm:pt modelId="{54AC4E51-3D16-43BB-A5B1-F50AC8D42AFB}">
      <dgm:prSet/>
      <dgm:spPr/>
      <dgm:t>
        <a:bodyPr/>
        <a:lstStyle/>
        <a:p>
          <a:r>
            <a:rPr lang="en-US" dirty="0" smtClean="0"/>
            <a:t>25% are 25 years of age or older</a:t>
          </a:r>
          <a:endParaRPr lang="en-US" dirty="0"/>
        </a:p>
      </dgm:t>
    </dgm:pt>
    <dgm:pt modelId="{DB67DABE-C091-47AE-A3D4-73CDB1668DF3}" type="parTrans" cxnId="{C717D094-A3BF-43A5-885C-81B96147D6EA}">
      <dgm:prSet/>
      <dgm:spPr/>
      <dgm:t>
        <a:bodyPr/>
        <a:lstStyle/>
        <a:p>
          <a:endParaRPr lang="en-US"/>
        </a:p>
      </dgm:t>
    </dgm:pt>
    <dgm:pt modelId="{B7098F93-5323-420B-BDEE-DF0F51B18BC0}" type="sibTrans" cxnId="{C717D094-A3BF-43A5-885C-81B96147D6EA}">
      <dgm:prSet/>
      <dgm:spPr/>
      <dgm:t>
        <a:bodyPr/>
        <a:lstStyle/>
        <a:p>
          <a:endParaRPr lang="en-US"/>
        </a:p>
      </dgm:t>
    </dgm:pt>
    <dgm:pt modelId="{57F135A6-3F3B-442B-A1E3-8170E71F0873}" type="pres">
      <dgm:prSet presAssocID="{A1C6EF15-5699-46B6-A7D9-4AE66F3D48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01401A-D18A-4FA4-B602-2D0CEF13DF5E}" type="pres">
      <dgm:prSet presAssocID="{48769B80-1045-42D8-AD83-0ECC16293B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135EE-6002-4F8F-B962-9BF97ACECB8B}" type="pres">
      <dgm:prSet presAssocID="{48769B80-1045-42D8-AD83-0ECC16293B7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BCA72D-D2A2-4275-B885-5A0591767F17}" srcId="{48769B80-1045-42D8-AD83-0ECC16293B77}" destId="{9F498478-E5D3-44C9-A2F6-2B290F8FDF57}" srcOrd="0" destOrd="0" parTransId="{3A7D64D4-98D8-4E63-B678-CE87E4DBB9AA}" sibTransId="{75AC34A2-3DCD-419A-9DE7-DB6FB9D638A3}"/>
    <dgm:cxn modelId="{4C345360-44DE-40DF-A859-3E236170E5F2}" type="presOf" srcId="{DF3C2AE9-E42C-40B9-A9A6-DB405BDEE43A}" destId="{0D5135EE-6002-4F8F-B962-9BF97ACECB8B}" srcOrd="0" destOrd="1" presId="urn:microsoft.com/office/officeart/2005/8/layout/vList2"/>
    <dgm:cxn modelId="{C717D094-A3BF-43A5-885C-81B96147D6EA}" srcId="{48769B80-1045-42D8-AD83-0ECC16293B77}" destId="{54AC4E51-3D16-43BB-A5B1-F50AC8D42AFB}" srcOrd="2" destOrd="0" parTransId="{DB67DABE-C091-47AE-A3D4-73CDB1668DF3}" sibTransId="{B7098F93-5323-420B-BDEE-DF0F51B18BC0}"/>
    <dgm:cxn modelId="{448A9783-A4A8-450E-A354-D165AF0455D2}" srcId="{A1C6EF15-5699-46B6-A7D9-4AE66F3D4818}" destId="{48769B80-1045-42D8-AD83-0ECC16293B77}" srcOrd="0" destOrd="0" parTransId="{D87CF8B2-2DA6-4F46-9964-0EF051B18C31}" sibTransId="{C957E005-2C0A-4688-A922-1075E36410B4}"/>
    <dgm:cxn modelId="{0222D31F-936F-4A61-9B6D-1D20A631DE42}" type="presOf" srcId="{A1C6EF15-5699-46B6-A7D9-4AE66F3D4818}" destId="{57F135A6-3F3B-442B-A1E3-8170E71F0873}" srcOrd="0" destOrd="0" presId="urn:microsoft.com/office/officeart/2005/8/layout/vList2"/>
    <dgm:cxn modelId="{04AD1147-2FF7-4CA3-9A8D-637FBC5DC816}" type="presOf" srcId="{9F498478-E5D3-44C9-A2F6-2B290F8FDF57}" destId="{0D5135EE-6002-4F8F-B962-9BF97ACECB8B}" srcOrd="0" destOrd="0" presId="urn:microsoft.com/office/officeart/2005/8/layout/vList2"/>
    <dgm:cxn modelId="{5FEFB2A5-67EE-4E36-AC6E-191987B64288}" type="presOf" srcId="{48769B80-1045-42D8-AD83-0ECC16293B77}" destId="{3501401A-D18A-4FA4-B602-2D0CEF13DF5E}" srcOrd="0" destOrd="0" presId="urn:microsoft.com/office/officeart/2005/8/layout/vList2"/>
    <dgm:cxn modelId="{9BDAC3F4-F62B-49C3-8407-C7C813ABFA3D}" srcId="{48769B80-1045-42D8-AD83-0ECC16293B77}" destId="{DF3C2AE9-E42C-40B9-A9A6-DB405BDEE43A}" srcOrd="1" destOrd="0" parTransId="{E1109E7E-C402-437B-8369-612DE91DF1C8}" sibTransId="{36E9C552-CA1E-4836-AF82-B3C55840770E}"/>
    <dgm:cxn modelId="{7D0C6BBE-7740-4BBF-BCA5-7BAB466576C5}" type="presOf" srcId="{54AC4E51-3D16-43BB-A5B1-F50AC8D42AFB}" destId="{0D5135EE-6002-4F8F-B962-9BF97ACECB8B}" srcOrd="0" destOrd="2" presId="urn:microsoft.com/office/officeart/2005/8/layout/vList2"/>
    <dgm:cxn modelId="{658C5139-4F10-4C09-8F68-E26CEEF794DE}" type="presParOf" srcId="{57F135A6-3F3B-442B-A1E3-8170E71F0873}" destId="{3501401A-D18A-4FA4-B602-2D0CEF13DF5E}" srcOrd="0" destOrd="0" presId="urn:microsoft.com/office/officeart/2005/8/layout/vList2"/>
    <dgm:cxn modelId="{116F860E-83B9-4F3D-AF26-B2AE6BFFDF24}" type="presParOf" srcId="{57F135A6-3F3B-442B-A1E3-8170E71F0873}" destId="{0D5135EE-6002-4F8F-B962-9BF97ACECB8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7DEA12-A603-42C5-8D6E-E3850A032B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A19C6C-8A6B-4D67-9481-372FDD3A61E7}">
      <dgm:prSet/>
      <dgm:spPr/>
      <dgm:t>
        <a:bodyPr/>
        <a:lstStyle/>
        <a:p>
          <a:pPr rtl="0"/>
          <a:r>
            <a:rPr lang="en-US" smtClean="0"/>
            <a:t>Summerskill (1962)</a:t>
          </a:r>
          <a:endParaRPr lang="en-US"/>
        </a:p>
      </dgm:t>
    </dgm:pt>
    <dgm:pt modelId="{928E3A36-8CA2-4F61-956E-F7DDF8FBF05E}" type="parTrans" cxnId="{8AFE9409-0A26-42C7-8756-DA817AA28D4D}">
      <dgm:prSet/>
      <dgm:spPr/>
      <dgm:t>
        <a:bodyPr/>
        <a:lstStyle/>
        <a:p>
          <a:endParaRPr lang="en-US"/>
        </a:p>
      </dgm:t>
    </dgm:pt>
    <dgm:pt modelId="{A0656AC6-FB5C-438A-9211-4E3CC4180756}" type="sibTrans" cxnId="{8AFE9409-0A26-42C7-8756-DA817AA28D4D}">
      <dgm:prSet/>
      <dgm:spPr/>
      <dgm:t>
        <a:bodyPr/>
        <a:lstStyle/>
        <a:p>
          <a:endParaRPr lang="en-US"/>
        </a:p>
      </dgm:t>
    </dgm:pt>
    <dgm:pt modelId="{5111F9CE-4EFC-4222-A592-F02A782A2C8F}">
      <dgm:prSet/>
      <dgm:spPr/>
      <dgm:t>
        <a:bodyPr/>
        <a:lstStyle/>
        <a:p>
          <a:pPr rtl="0"/>
          <a:r>
            <a:rPr lang="en-US" dirty="0" smtClean="0"/>
            <a:t>“personal or financial or other reasons” cause withdrawal (p.631)</a:t>
          </a:r>
          <a:endParaRPr lang="en-US" dirty="0"/>
        </a:p>
      </dgm:t>
    </dgm:pt>
    <dgm:pt modelId="{E3EA1960-78BD-4E38-93D2-DAC92B3CFB00}" type="parTrans" cxnId="{080DF400-7519-4E22-B488-B9DE5F3FC94E}">
      <dgm:prSet/>
      <dgm:spPr/>
      <dgm:t>
        <a:bodyPr/>
        <a:lstStyle/>
        <a:p>
          <a:endParaRPr lang="en-US"/>
        </a:p>
      </dgm:t>
    </dgm:pt>
    <dgm:pt modelId="{49E3E33C-91B7-4FB6-93E0-9127B114F1AA}" type="sibTrans" cxnId="{080DF400-7519-4E22-B488-B9DE5F3FC94E}">
      <dgm:prSet/>
      <dgm:spPr/>
      <dgm:t>
        <a:bodyPr/>
        <a:lstStyle/>
        <a:p>
          <a:endParaRPr lang="en-US"/>
        </a:p>
      </dgm:t>
    </dgm:pt>
    <dgm:pt modelId="{34A9221A-83B5-4FF6-B03E-19625E0070AD}">
      <dgm:prSet/>
      <dgm:spPr/>
      <dgm:t>
        <a:bodyPr/>
        <a:lstStyle/>
        <a:p>
          <a:pPr rtl="0"/>
          <a:r>
            <a:rPr lang="en-US" smtClean="0"/>
            <a:t>Astin (1975)</a:t>
          </a:r>
          <a:endParaRPr lang="en-US"/>
        </a:p>
      </dgm:t>
    </dgm:pt>
    <dgm:pt modelId="{1157931B-17F5-42D6-80F9-3F01206BB87F}" type="parTrans" cxnId="{76E213D0-74CE-42AE-81C7-4A488B1FE478}">
      <dgm:prSet/>
      <dgm:spPr/>
      <dgm:t>
        <a:bodyPr/>
        <a:lstStyle/>
        <a:p>
          <a:endParaRPr lang="en-US"/>
        </a:p>
      </dgm:t>
    </dgm:pt>
    <dgm:pt modelId="{84518C5C-1707-4421-9EA7-714B62C11BB4}" type="sibTrans" cxnId="{76E213D0-74CE-42AE-81C7-4A488B1FE478}">
      <dgm:prSet/>
      <dgm:spPr/>
      <dgm:t>
        <a:bodyPr/>
        <a:lstStyle/>
        <a:p>
          <a:endParaRPr lang="en-US"/>
        </a:p>
      </dgm:t>
    </dgm:pt>
    <dgm:pt modelId="{80282B7F-8D09-411C-8A51-8F2381709351}">
      <dgm:prSet/>
      <dgm:spPr/>
      <dgm:t>
        <a:bodyPr/>
        <a:lstStyle/>
        <a:p>
          <a:pPr rtl="0"/>
          <a:r>
            <a:rPr lang="en-US" dirty="0" smtClean="0"/>
            <a:t>Nontraditional = “married, older or attending part-time” (p.167)</a:t>
          </a:r>
          <a:endParaRPr lang="en-US" dirty="0"/>
        </a:p>
      </dgm:t>
    </dgm:pt>
    <dgm:pt modelId="{6870DCDF-71A5-4924-8B2E-60CEE90BB735}" type="parTrans" cxnId="{F3C8E444-DCEB-4CBB-AED7-D1D6064F889F}">
      <dgm:prSet/>
      <dgm:spPr/>
      <dgm:t>
        <a:bodyPr/>
        <a:lstStyle/>
        <a:p>
          <a:endParaRPr lang="en-US"/>
        </a:p>
      </dgm:t>
    </dgm:pt>
    <dgm:pt modelId="{CCAC1472-DCB7-4642-B7FA-9D7E572B5826}" type="sibTrans" cxnId="{F3C8E444-DCEB-4CBB-AED7-D1D6064F889F}">
      <dgm:prSet/>
      <dgm:spPr/>
      <dgm:t>
        <a:bodyPr/>
        <a:lstStyle/>
        <a:p>
          <a:endParaRPr lang="en-US"/>
        </a:p>
      </dgm:t>
    </dgm:pt>
    <dgm:pt modelId="{58BF6A66-E528-4791-B30C-34E41D2CD846}">
      <dgm:prSet/>
      <dgm:spPr/>
      <dgm:t>
        <a:bodyPr/>
        <a:lstStyle/>
        <a:p>
          <a:pPr rtl="0"/>
          <a:r>
            <a:rPr lang="en-US" dirty="0" err="1" smtClean="0"/>
            <a:t>Pantagges</a:t>
          </a:r>
          <a:r>
            <a:rPr lang="en-US" dirty="0" smtClean="0"/>
            <a:t> and </a:t>
          </a:r>
          <a:r>
            <a:rPr lang="en-US" dirty="0" err="1" smtClean="0"/>
            <a:t>Creedon</a:t>
          </a:r>
          <a:r>
            <a:rPr lang="en-US" dirty="0" smtClean="0"/>
            <a:t> (1978)</a:t>
          </a:r>
          <a:endParaRPr lang="en-US" dirty="0"/>
        </a:p>
      </dgm:t>
    </dgm:pt>
    <dgm:pt modelId="{2468A0E0-C381-4BA8-9BAA-346E79EB7D1E}" type="parTrans" cxnId="{E40FBC3E-EA9D-4B2D-8DBF-B84F7FDB6AAD}">
      <dgm:prSet/>
      <dgm:spPr/>
      <dgm:t>
        <a:bodyPr/>
        <a:lstStyle/>
        <a:p>
          <a:endParaRPr lang="en-US"/>
        </a:p>
      </dgm:t>
    </dgm:pt>
    <dgm:pt modelId="{69F91114-61E0-42D2-83D4-A475ABC5A373}" type="sibTrans" cxnId="{E40FBC3E-EA9D-4B2D-8DBF-B84F7FDB6AAD}">
      <dgm:prSet/>
      <dgm:spPr/>
      <dgm:t>
        <a:bodyPr/>
        <a:lstStyle/>
        <a:p>
          <a:endParaRPr lang="en-US"/>
        </a:p>
      </dgm:t>
    </dgm:pt>
    <dgm:pt modelId="{6FC19255-EE23-430E-B8C2-A317B7792C4C}">
      <dgm:prSet/>
      <dgm:spPr/>
      <dgm:t>
        <a:bodyPr/>
        <a:lstStyle/>
        <a:p>
          <a:pPr rtl="0"/>
          <a:r>
            <a:rPr lang="en-US" dirty="0" smtClean="0"/>
            <a:t>Age doesn’t matter when finances, motivation, and other factors are included</a:t>
          </a:r>
          <a:endParaRPr lang="en-US" dirty="0"/>
        </a:p>
      </dgm:t>
    </dgm:pt>
    <dgm:pt modelId="{02DFCADB-1094-4C3C-86D5-63F710524D27}" type="parTrans" cxnId="{AB174A86-8AE4-453E-86E5-5660678C22AE}">
      <dgm:prSet/>
      <dgm:spPr/>
      <dgm:t>
        <a:bodyPr/>
        <a:lstStyle/>
        <a:p>
          <a:endParaRPr lang="en-US"/>
        </a:p>
      </dgm:t>
    </dgm:pt>
    <dgm:pt modelId="{6E154B0A-70B6-4F7F-9D5C-36C273645B81}" type="sibTrans" cxnId="{AB174A86-8AE4-453E-86E5-5660678C22AE}">
      <dgm:prSet/>
      <dgm:spPr/>
      <dgm:t>
        <a:bodyPr/>
        <a:lstStyle/>
        <a:p>
          <a:endParaRPr lang="en-US"/>
        </a:p>
      </dgm:t>
    </dgm:pt>
    <dgm:pt modelId="{C37A2471-DCE5-4C41-81A2-C04B8B178C46}" type="pres">
      <dgm:prSet presAssocID="{A77DEA12-A603-42C5-8D6E-E3850A032B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FC4B171-6841-45C1-94C3-2E6CF6FADE16}" type="pres">
      <dgm:prSet presAssocID="{DBA19C6C-8A6B-4D67-9481-372FDD3A61E7}" presName="thickLine" presStyleLbl="alignNode1" presStyleIdx="0" presStyleCnt="3"/>
      <dgm:spPr/>
    </dgm:pt>
    <dgm:pt modelId="{F5D56E76-7DE5-4575-B97B-74D600261E1D}" type="pres">
      <dgm:prSet presAssocID="{DBA19C6C-8A6B-4D67-9481-372FDD3A61E7}" presName="horz1" presStyleCnt="0"/>
      <dgm:spPr/>
    </dgm:pt>
    <dgm:pt modelId="{F2924DEA-99A2-4903-89A4-A5ABC1EBB6AF}" type="pres">
      <dgm:prSet presAssocID="{DBA19C6C-8A6B-4D67-9481-372FDD3A61E7}" presName="tx1" presStyleLbl="revTx" presStyleIdx="0" presStyleCnt="6"/>
      <dgm:spPr/>
      <dgm:t>
        <a:bodyPr/>
        <a:lstStyle/>
        <a:p>
          <a:endParaRPr lang="en-US"/>
        </a:p>
      </dgm:t>
    </dgm:pt>
    <dgm:pt modelId="{593383AD-05E8-4D8E-80AA-9AF73E5351EC}" type="pres">
      <dgm:prSet presAssocID="{DBA19C6C-8A6B-4D67-9481-372FDD3A61E7}" presName="vert1" presStyleCnt="0"/>
      <dgm:spPr/>
    </dgm:pt>
    <dgm:pt modelId="{CED7857E-F600-498D-B8B4-F2893FD593F1}" type="pres">
      <dgm:prSet presAssocID="{5111F9CE-4EFC-4222-A592-F02A782A2C8F}" presName="vertSpace2a" presStyleCnt="0"/>
      <dgm:spPr/>
    </dgm:pt>
    <dgm:pt modelId="{BF57CBB5-C32F-4EAC-A980-03F7C14D8B6A}" type="pres">
      <dgm:prSet presAssocID="{5111F9CE-4EFC-4222-A592-F02A782A2C8F}" presName="horz2" presStyleCnt="0"/>
      <dgm:spPr/>
    </dgm:pt>
    <dgm:pt modelId="{3E6B6128-43D9-4EF9-A98A-FD8F5718E360}" type="pres">
      <dgm:prSet presAssocID="{5111F9CE-4EFC-4222-A592-F02A782A2C8F}" presName="horzSpace2" presStyleCnt="0"/>
      <dgm:spPr/>
    </dgm:pt>
    <dgm:pt modelId="{E9EC7CEE-58A9-4924-9372-1C089EA0963B}" type="pres">
      <dgm:prSet presAssocID="{5111F9CE-4EFC-4222-A592-F02A782A2C8F}" presName="tx2" presStyleLbl="revTx" presStyleIdx="1" presStyleCnt="6"/>
      <dgm:spPr/>
      <dgm:t>
        <a:bodyPr/>
        <a:lstStyle/>
        <a:p>
          <a:endParaRPr lang="en-US"/>
        </a:p>
      </dgm:t>
    </dgm:pt>
    <dgm:pt modelId="{02058C4F-72B6-4B2A-A6E5-E11BDB2509AC}" type="pres">
      <dgm:prSet presAssocID="{5111F9CE-4EFC-4222-A592-F02A782A2C8F}" presName="vert2" presStyleCnt="0"/>
      <dgm:spPr/>
    </dgm:pt>
    <dgm:pt modelId="{18D642B9-E358-452A-B651-3BDC28C7CE27}" type="pres">
      <dgm:prSet presAssocID="{5111F9CE-4EFC-4222-A592-F02A782A2C8F}" presName="thinLine2b" presStyleLbl="callout" presStyleIdx="0" presStyleCnt="3"/>
      <dgm:spPr/>
    </dgm:pt>
    <dgm:pt modelId="{37D96C22-50B3-47BE-9084-7FF147726A1A}" type="pres">
      <dgm:prSet presAssocID="{5111F9CE-4EFC-4222-A592-F02A782A2C8F}" presName="vertSpace2b" presStyleCnt="0"/>
      <dgm:spPr/>
    </dgm:pt>
    <dgm:pt modelId="{11F5F01E-01F5-4BA9-8DC6-2D63907609D0}" type="pres">
      <dgm:prSet presAssocID="{34A9221A-83B5-4FF6-B03E-19625E0070AD}" presName="thickLine" presStyleLbl="alignNode1" presStyleIdx="1" presStyleCnt="3"/>
      <dgm:spPr/>
    </dgm:pt>
    <dgm:pt modelId="{D5335A6A-08DB-4980-9FD1-B2BD907F22AD}" type="pres">
      <dgm:prSet presAssocID="{34A9221A-83B5-4FF6-B03E-19625E0070AD}" presName="horz1" presStyleCnt="0"/>
      <dgm:spPr/>
    </dgm:pt>
    <dgm:pt modelId="{3C906615-3A71-4F1D-ACEB-888033D1785D}" type="pres">
      <dgm:prSet presAssocID="{34A9221A-83B5-4FF6-B03E-19625E0070AD}" presName="tx1" presStyleLbl="revTx" presStyleIdx="2" presStyleCnt="6"/>
      <dgm:spPr/>
      <dgm:t>
        <a:bodyPr/>
        <a:lstStyle/>
        <a:p>
          <a:endParaRPr lang="en-US"/>
        </a:p>
      </dgm:t>
    </dgm:pt>
    <dgm:pt modelId="{C7F466A3-15DC-4836-A45B-C0736C7EE481}" type="pres">
      <dgm:prSet presAssocID="{34A9221A-83B5-4FF6-B03E-19625E0070AD}" presName="vert1" presStyleCnt="0"/>
      <dgm:spPr/>
    </dgm:pt>
    <dgm:pt modelId="{D800F1EC-18B4-4C3E-AAD6-A87402A2D8A3}" type="pres">
      <dgm:prSet presAssocID="{80282B7F-8D09-411C-8A51-8F2381709351}" presName="vertSpace2a" presStyleCnt="0"/>
      <dgm:spPr/>
    </dgm:pt>
    <dgm:pt modelId="{F6F3CFB4-B3F5-4A1B-87B1-EB7B536E35D5}" type="pres">
      <dgm:prSet presAssocID="{80282B7F-8D09-411C-8A51-8F2381709351}" presName="horz2" presStyleCnt="0"/>
      <dgm:spPr/>
    </dgm:pt>
    <dgm:pt modelId="{FA0523FF-B503-4A0F-A828-119FDB40A3C5}" type="pres">
      <dgm:prSet presAssocID="{80282B7F-8D09-411C-8A51-8F2381709351}" presName="horzSpace2" presStyleCnt="0"/>
      <dgm:spPr/>
    </dgm:pt>
    <dgm:pt modelId="{1FF6D119-8D04-466F-9644-77364036D222}" type="pres">
      <dgm:prSet presAssocID="{80282B7F-8D09-411C-8A51-8F2381709351}" presName="tx2" presStyleLbl="revTx" presStyleIdx="3" presStyleCnt="6"/>
      <dgm:spPr/>
      <dgm:t>
        <a:bodyPr/>
        <a:lstStyle/>
        <a:p>
          <a:endParaRPr lang="en-US"/>
        </a:p>
      </dgm:t>
    </dgm:pt>
    <dgm:pt modelId="{D9D82D52-813E-4EFC-A99D-F4387D50ADF8}" type="pres">
      <dgm:prSet presAssocID="{80282B7F-8D09-411C-8A51-8F2381709351}" presName="vert2" presStyleCnt="0"/>
      <dgm:spPr/>
    </dgm:pt>
    <dgm:pt modelId="{03241070-E246-44A0-AD66-DF9E0AA2F1B3}" type="pres">
      <dgm:prSet presAssocID="{80282B7F-8D09-411C-8A51-8F2381709351}" presName="thinLine2b" presStyleLbl="callout" presStyleIdx="1" presStyleCnt="3"/>
      <dgm:spPr/>
    </dgm:pt>
    <dgm:pt modelId="{5DB3C4F3-380A-4E1A-9D2A-7BDDBB9639AF}" type="pres">
      <dgm:prSet presAssocID="{80282B7F-8D09-411C-8A51-8F2381709351}" presName="vertSpace2b" presStyleCnt="0"/>
      <dgm:spPr/>
    </dgm:pt>
    <dgm:pt modelId="{112004E4-6946-4E98-A9E1-A26CA5BF6526}" type="pres">
      <dgm:prSet presAssocID="{58BF6A66-E528-4791-B30C-34E41D2CD846}" presName="thickLine" presStyleLbl="alignNode1" presStyleIdx="2" presStyleCnt="3"/>
      <dgm:spPr/>
    </dgm:pt>
    <dgm:pt modelId="{257CF2D4-7055-43C3-811D-EB49DAE4C3DF}" type="pres">
      <dgm:prSet presAssocID="{58BF6A66-E528-4791-B30C-34E41D2CD846}" presName="horz1" presStyleCnt="0"/>
      <dgm:spPr/>
    </dgm:pt>
    <dgm:pt modelId="{1A86A51E-3B13-40B2-BA26-B4731EE6E24A}" type="pres">
      <dgm:prSet presAssocID="{58BF6A66-E528-4791-B30C-34E41D2CD846}" presName="tx1" presStyleLbl="revTx" presStyleIdx="4" presStyleCnt="6"/>
      <dgm:spPr/>
      <dgm:t>
        <a:bodyPr/>
        <a:lstStyle/>
        <a:p>
          <a:endParaRPr lang="en-US"/>
        </a:p>
      </dgm:t>
    </dgm:pt>
    <dgm:pt modelId="{991CD6C9-AADA-44CE-BC8A-F8E1D4139B52}" type="pres">
      <dgm:prSet presAssocID="{58BF6A66-E528-4791-B30C-34E41D2CD846}" presName="vert1" presStyleCnt="0"/>
      <dgm:spPr/>
    </dgm:pt>
    <dgm:pt modelId="{671DBE6F-6DD1-4EFF-988B-865DD8E6851A}" type="pres">
      <dgm:prSet presAssocID="{6FC19255-EE23-430E-B8C2-A317B7792C4C}" presName="vertSpace2a" presStyleCnt="0"/>
      <dgm:spPr/>
    </dgm:pt>
    <dgm:pt modelId="{ED2A5D57-4BC5-450A-86E3-C388FAFD662D}" type="pres">
      <dgm:prSet presAssocID="{6FC19255-EE23-430E-B8C2-A317B7792C4C}" presName="horz2" presStyleCnt="0"/>
      <dgm:spPr/>
    </dgm:pt>
    <dgm:pt modelId="{25F4DEE0-38C2-4448-8101-A5273BBD718B}" type="pres">
      <dgm:prSet presAssocID="{6FC19255-EE23-430E-B8C2-A317B7792C4C}" presName="horzSpace2" presStyleCnt="0"/>
      <dgm:spPr/>
    </dgm:pt>
    <dgm:pt modelId="{FC2D70C0-EA9E-4FD0-B5F5-ED2DFF5DF1F1}" type="pres">
      <dgm:prSet presAssocID="{6FC19255-EE23-430E-B8C2-A317B7792C4C}" presName="tx2" presStyleLbl="revTx" presStyleIdx="5" presStyleCnt="6"/>
      <dgm:spPr/>
      <dgm:t>
        <a:bodyPr/>
        <a:lstStyle/>
        <a:p>
          <a:endParaRPr lang="en-US"/>
        </a:p>
      </dgm:t>
    </dgm:pt>
    <dgm:pt modelId="{B92959F2-F4D2-4143-A0AB-B068B39B1291}" type="pres">
      <dgm:prSet presAssocID="{6FC19255-EE23-430E-B8C2-A317B7792C4C}" presName="vert2" presStyleCnt="0"/>
      <dgm:spPr/>
    </dgm:pt>
    <dgm:pt modelId="{25F30935-0458-4DB8-86B5-CC6D3918C170}" type="pres">
      <dgm:prSet presAssocID="{6FC19255-EE23-430E-B8C2-A317B7792C4C}" presName="thinLine2b" presStyleLbl="callout" presStyleIdx="2" presStyleCnt="3"/>
      <dgm:spPr/>
    </dgm:pt>
    <dgm:pt modelId="{DFFB6D1D-454E-4523-8C55-9A7E5CEA2D01}" type="pres">
      <dgm:prSet presAssocID="{6FC19255-EE23-430E-B8C2-A317B7792C4C}" presName="vertSpace2b" presStyleCnt="0"/>
      <dgm:spPr/>
    </dgm:pt>
  </dgm:ptLst>
  <dgm:cxnLst>
    <dgm:cxn modelId="{F3C8E444-DCEB-4CBB-AED7-D1D6064F889F}" srcId="{34A9221A-83B5-4FF6-B03E-19625E0070AD}" destId="{80282B7F-8D09-411C-8A51-8F2381709351}" srcOrd="0" destOrd="0" parTransId="{6870DCDF-71A5-4924-8B2E-60CEE90BB735}" sibTransId="{CCAC1472-DCB7-4642-B7FA-9D7E572B5826}"/>
    <dgm:cxn modelId="{72D0AF9E-5A2A-4B20-992F-A9B9D63AC5B4}" type="presOf" srcId="{80282B7F-8D09-411C-8A51-8F2381709351}" destId="{1FF6D119-8D04-466F-9644-77364036D222}" srcOrd="0" destOrd="0" presId="urn:microsoft.com/office/officeart/2008/layout/LinedList"/>
    <dgm:cxn modelId="{8AFE9409-0A26-42C7-8756-DA817AA28D4D}" srcId="{A77DEA12-A603-42C5-8D6E-E3850A032B5D}" destId="{DBA19C6C-8A6B-4D67-9481-372FDD3A61E7}" srcOrd="0" destOrd="0" parTransId="{928E3A36-8CA2-4F61-956E-F7DDF8FBF05E}" sibTransId="{A0656AC6-FB5C-438A-9211-4E3CC4180756}"/>
    <dgm:cxn modelId="{54B37248-DDAE-43DC-86B1-BE9527229F0A}" type="presOf" srcId="{58BF6A66-E528-4791-B30C-34E41D2CD846}" destId="{1A86A51E-3B13-40B2-BA26-B4731EE6E24A}" srcOrd="0" destOrd="0" presId="urn:microsoft.com/office/officeart/2008/layout/LinedList"/>
    <dgm:cxn modelId="{E01FD6EF-4B55-4BAD-B11A-EF90B1467D13}" type="presOf" srcId="{DBA19C6C-8A6B-4D67-9481-372FDD3A61E7}" destId="{F2924DEA-99A2-4903-89A4-A5ABC1EBB6AF}" srcOrd="0" destOrd="0" presId="urn:microsoft.com/office/officeart/2008/layout/LinedList"/>
    <dgm:cxn modelId="{6E99A04E-8574-48A0-B8DB-97CC21B33642}" type="presOf" srcId="{6FC19255-EE23-430E-B8C2-A317B7792C4C}" destId="{FC2D70C0-EA9E-4FD0-B5F5-ED2DFF5DF1F1}" srcOrd="0" destOrd="0" presId="urn:microsoft.com/office/officeart/2008/layout/LinedList"/>
    <dgm:cxn modelId="{AB174A86-8AE4-453E-86E5-5660678C22AE}" srcId="{58BF6A66-E528-4791-B30C-34E41D2CD846}" destId="{6FC19255-EE23-430E-B8C2-A317B7792C4C}" srcOrd="0" destOrd="0" parTransId="{02DFCADB-1094-4C3C-86D5-63F710524D27}" sibTransId="{6E154B0A-70B6-4F7F-9D5C-36C273645B81}"/>
    <dgm:cxn modelId="{76E213D0-74CE-42AE-81C7-4A488B1FE478}" srcId="{A77DEA12-A603-42C5-8D6E-E3850A032B5D}" destId="{34A9221A-83B5-4FF6-B03E-19625E0070AD}" srcOrd="1" destOrd="0" parTransId="{1157931B-17F5-42D6-80F9-3F01206BB87F}" sibTransId="{84518C5C-1707-4421-9EA7-714B62C11BB4}"/>
    <dgm:cxn modelId="{E40FBC3E-EA9D-4B2D-8DBF-B84F7FDB6AAD}" srcId="{A77DEA12-A603-42C5-8D6E-E3850A032B5D}" destId="{58BF6A66-E528-4791-B30C-34E41D2CD846}" srcOrd="2" destOrd="0" parTransId="{2468A0E0-C381-4BA8-9BAA-346E79EB7D1E}" sibTransId="{69F91114-61E0-42D2-83D4-A475ABC5A373}"/>
    <dgm:cxn modelId="{9472C60E-36C2-41A1-A9BF-7C6D8AC55CB6}" type="presOf" srcId="{34A9221A-83B5-4FF6-B03E-19625E0070AD}" destId="{3C906615-3A71-4F1D-ACEB-888033D1785D}" srcOrd="0" destOrd="0" presId="urn:microsoft.com/office/officeart/2008/layout/LinedList"/>
    <dgm:cxn modelId="{080DF400-7519-4E22-B488-B9DE5F3FC94E}" srcId="{DBA19C6C-8A6B-4D67-9481-372FDD3A61E7}" destId="{5111F9CE-4EFC-4222-A592-F02A782A2C8F}" srcOrd="0" destOrd="0" parTransId="{E3EA1960-78BD-4E38-93D2-DAC92B3CFB00}" sibTransId="{49E3E33C-91B7-4FB6-93E0-9127B114F1AA}"/>
    <dgm:cxn modelId="{0785C174-046A-4C13-B892-503A309C374D}" type="presOf" srcId="{A77DEA12-A603-42C5-8D6E-E3850A032B5D}" destId="{C37A2471-DCE5-4C41-81A2-C04B8B178C46}" srcOrd="0" destOrd="0" presId="urn:microsoft.com/office/officeart/2008/layout/LinedList"/>
    <dgm:cxn modelId="{7DD79CA3-B412-4FD1-98BA-3CCEC53D7C41}" type="presOf" srcId="{5111F9CE-4EFC-4222-A592-F02A782A2C8F}" destId="{E9EC7CEE-58A9-4924-9372-1C089EA0963B}" srcOrd="0" destOrd="0" presId="urn:microsoft.com/office/officeart/2008/layout/LinedList"/>
    <dgm:cxn modelId="{DDA84404-2245-4D86-B6CA-E45E24304415}" type="presParOf" srcId="{C37A2471-DCE5-4C41-81A2-C04B8B178C46}" destId="{BFC4B171-6841-45C1-94C3-2E6CF6FADE16}" srcOrd="0" destOrd="0" presId="urn:microsoft.com/office/officeart/2008/layout/LinedList"/>
    <dgm:cxn modelId="{9906EE09-BAEE-4091-B821-A179F826ECE6}" type="presParOf" srcId="{C37A2471-DCE5-4C41-81A2-C04B8B178C46}" destId="{F5D56E76-7DE5-4575-B97B-74D600261E1D}" srcOrd="1" destOrd="0" presId="urn:microsoft.com/office/officeart/2008/layout/LinedList"/>
    <dgm:cxn modelId="{2DE99A4F-5A0A-4762-833B-D59DFE6E26C0}" type="presParOf" srcId="{F5D56E76-7DE5-4575-B97B-74D600261E1D}" destId="{F2924DEA-99A2-4903-89A4-A5ABC1EBB6AF}" srcOrd="0" destOrd="0" presId="urn:microsoft.com/office/officeart/2008/layout/LinedList"/>
    <dgm:cxn modelId="{03331017-61CF-481B-8956-2D3EA5D19752}" type="presParOf" srcId="{F5D56E76-7DE5-4575-B97B-74D600261E1D}" destId="{593383AD-05E8-4D8E-80AA-9AF73E5351EC}" srcOrd="1" destOrd="0" presId="urn:microsoft.com/office/officeart/2008/layout/LinedList"/>
    <dgm:cxn modelId="{0E88C406-942D-477D-B97A-B5C7AF067421}" type="presParOf" srcId="{593383AD-05E8-4D8E-80AA-9AF73E5351EC}" destId="{CED7857E-F600-498D-B8B4-F2893FD593F1}" srcOrd="0" destOrd="0" presId="urn:microsoft.com/office/officeart/2008/layout/LinedList"/>
    <dgm:cxn modelId="{679D1FB1-65D7-4FD4-8908-28C52A42658B}" type="presParOf" srcId="{593383AD-05E8-4D8E-80AA-9AF73E5351EC}" destId="{BF57CBB5-C32F-4EAC-A980-03F7C14D8B6A}" srcOrd="1" destOrd="0" presId="urn:microsoft.com/office/officeart/2008/layout/LinedList"/>
    <dgm:cxn modelId="{AB54E49E-3134-4AFA-BB3B-8016C1867761}" type="presParOf" srcId="{BF57CBB5-C32F-4EAC-A980-03F7C14D8B6A}" destId="{3E6B6128-43D9-4EF9-A98A-FD8F5718E360}" srcOrd="0" destOrd="0" presId="urn:microsoft.com/office/officeart/2008/layout/LinedList"/>
    <dgm:cxn modelId="{C0CA1597-B136-429E-839A-AFE63A59082F}" type="presParOf" srcId="{BF57CBB5-C32F-4EAC-A980-03F7C14D8B6A}" destId="{E9EC7CEE-58A9-4924-9372-1C089EA0963B}" srcOrd="1" destOrd="0" presId="urn:microsoft.com/office/officeart/2008/layout/LinedList"/>
    <dgm:cxn modelId="{6AA8EC44-545C-4373-8763-A808F11E77A2}" type="presParOf" srcId="{BF57CBB5-C32F-4EAC-A980-03F7C14D8B6A}" destId="{02058C4F-72B6-4B2A-A6E5-E11BDB2509AC}" srcOrd="2" destOrd="0" presId="urn:microsoft.com/office/officeart/2008/layout/LinedList"/>
    <dgm:cxn modelId="{5B18046B-8F27-4C87-9C7A-50E7F5ADE39C}" type="presParOf" srcId="{593383AD-05E8-4D8E-80AA-9AF73E5351EC}" destId="{18D642B9-E358-452A-B651-3BDC28C7CE27}" srcOrd="2" destOrd="0" presId="urn:microsoft.com/office/officeart/2008/layout/LinedList"/>
    <dgm:cxn modelId="{EBD42127-28C6-4743-B1B9-B2B524E3357D}" type="presParOf" srcId="{593383AD-05E8-4D8E-80AA-9AF73E5351EC}" destId="{37D96C22-50B3-47BE-9084-7FF147726A1A}" srcOrd="3" destOrd="0" presId="urn:microsoft.com/office/officeart/2008/layout/LinedList"/>
    <dgm:cxn modelId="{541E3177-4EF9-4816-B452-954EEB88E8C2}" type="presParOf" srcId="{C37A2471-DCE5-4C41-81A2-C04B8B178C46}" destId="{11F5F01E-01F5-4BA9-8DC6-2D63907609D0}" srcOrd="2" destOrd="0" presId="urn:microsoft.com/office/officeart/2008/layout/LinedList"/>
    <dgm:cxn modelId="{A412068B-E1FD-47DA-8E9F-4EF08F08258C}" type="presParOf" srcId="{C37A2471-DCE5-4C41-81A2-C04B8B178C46}" destId="{D5335A6A-08DB-4980-9FD1-B2BD907F22AD}" srcOrd="3" destOrd="0" presId="urn:microsoft.com/office/officeart/2008/layout/LinedList"/>
    <dgm:cxn modelId="{81AE0818-40B2-4571-ABAD-773857E12D46}" type="presParOf" srcId="{D5335A6A-08DB-4980-9FD1-B2BD907F22AD}" destId="{3C906615-3A71-4F1D-ACEB-888033D1785D}" srcOrd="0" destOrd="0" presId="urn:microsoft.com/office/officeart/2008/layout/LinedList"/>
    <dgm:cxn modelId="{A035C875-21DA-49B5-92DE-5B58294DC160}" type="presParOf" srcId="{D5335A6A-08DB-4980-9FD1-B2BD907F22AD}" destId="{C7F466A3-15DC-4836-A45B-C0736C7EE481}" srcOrd="1" destOrd="0" presId="urn:microsoft.com/office/officeart/2008/layout/LinedList"/>
    <dgm:cxn modelId="{5C2C238D-5A9B-429E-9643-770A1E7D2B73}" type="presParOf" srcId="{C7F466A3-15DC-4836-A45B-C0736C7EE481}" destId="{D800F1EC-18B4-4C3E-AAD6-A87402A2D8A3}" srcOrd="0" destOrd="0" presId="urn:microsoft.com/office/officeart/2008/layout/LinedList"/>
    <dgm:cxn modelId="{086288DE-F5B3-486D-90C9-A157DB582B27}" type="presParOf" srcId="{C7F466A3-15DC-4836-A45B-C0736C7EE481}" destId="{F6F3CFB4-B3F5-4A1B-87B1-EB7B536E35D5}" srcOrd="1" destOrd="0" presId="urn:microsoft.com/office/officeart/2008/layout/LinedList"/>
    <dgm:cxn modelId="{F18C6838-0D8C-417F-BEE9-AED314CF19F6}" type="presParOf" srcId="{F6F3CFB4-B3F5-4A1B-87B1-EB7B536E35D5}" destId="{FA0523FF-B503-4A0F-A828-119FDB40A3C5}" srcOrd="0" destOrd="0" presId="urn:microsoft.com/office/officeart/2008/layout/LinedList"/>
    <dgm:cxn modelId="{B708D33A-1E10-4272-B4E9-F086E4D7D6DA}" type="presParOf" srcId="{F6F3CFB4-B3F5-4A1B-87B1-EB7B536E35D5}" destId="{1FF6D119-8D04-466F-9644-77364036D222}" srcOrd="1" destOrd="0" presId="urn:microsoft.com/office/officeart/2008/layout/LinedList"/>
    <dgm:cxn modelId="{7394BF0E-084B-4197-8ACE-A4A513E3F279}" type="presParOf" srcId="{F6F3CFB4-B3F5-4A1B-87B1-EB7B536E35D5}" destId="{D9D82D52-813E-4EFC-A99D-F4387D50ADF8}" srcOrd="2" destOrd="0" presId="urn:microsoft.com/office/officeart/2008/layout/LinedList"/>
    <dgm:cxn modelId="{6FB165B7-715E-488A-AE8F-CE8563B53DE7}" type="presParOf" srcId="{C7F466A3-15DC-4836-A45B-C0736C7EE481}" destId="{03241070-E246-44A0-AD66-DF9E0AA2F1B3}" srcOrd="2" destOrd="0" presId="urn:microsoft.com/office/officeart/2008/layout/LinedList"/>
    <dgm:cxn modelId="{B3508AB7-26E4-4BC4-8123-4378630210B7}" type="presParOf" srcId="{C7F466A3-15DC-4836-A45B-C0736C7EE481}" destId="{5DB3C4F3-380A-4E1A-9D2A-7BDDBB9639AF}" srcOrd="3" destOrd="0" presId="urn:microsoft.com/office/officeart/2008/layout/LinedList"/>
    <dgm:cxn modelId="{D2DF1A4C-EE89-4A8B-BBE1-C05C0137B214}" type="presParOf" srcId="{C37A2471-DCE5-4C41-81A2-C04B8B178C46}" destId="{112004E4-6946-4E98-A9E1-A26CA5BF6526}" srcOrd="4" destOrd="0" presId="urn:microsoft.com/office/officeart/2008/layout/LinedList"/>
    <dgm:cxn modelId="{CB4B847F-D412-4FF6-82F5-EDF3B5B5F69B}" type="presParOf" srcId="{C37A2471-DCE5-4C41-81A2-C04B8B178C46}" destId="{257CF2D4-7055-43C3-811D-EB49DAE4C3DF}" srcOrd="5" destOrd="0" presId="urn:microsoft.com/office/officeart/2008/layout/LinedList"/>
    <dgm:cxn modelId="{FAFF0BE9-C9AD-4667-859A-18A7E794FD1D}" type="presParOf" srcId="{257CF2D4-7055-43C3-811D-EB49DAE4C3DF}" destId="{1A86A51E-3B13-40B2-BA26-B4731EE6E24A}" srcOrd="0" destOrd="0" presId="urn:microsoft.com/office/officeart/2008/layout/LinedList"/>
    <dgm:cxn modelId="{732B40B2-DAF7-4EE2-AD40-161CB00771C7}" type="presParOf" srcId="{257CF2D4-7055-43C3-811D-EB49DAE4C3DF}" destId="{991CD6C9-AADA-44CE-BC8A-F8E1D4139B52}" srcOrd="1" destOrd="0" presId="urn:microsoft.com/office/officeart/2008/layout/LinedList"/>
    <dgm:cxn modelId="{7F3779BA-37D4-4DA4-B566-94D5DD18504C}" type="presParOf" srcId="{991CD6C9-AADA-44CE-BC8A-F8E1D4139B52}" destId="{671DBE6F-6DD1-4EFF-988B-865DD8E6851A}" srcOrd="0" destOrd="0" presId="urn:microsoft.com/office/officeart/2008/layout/LinedList"/>
    <dgm:cxn modelId="{893921DC-D0A9-4B5D-A87A-C772636CC1BF}" type="presParOf" srcId="{991CD6C9-AADA-44CE-BC8A-F8E1D4139B52}" destId="{ED2A5D57-4BC5-450A-86E3-C388FAFD662D}" srcOrd="1" destOrd="0" presId="urn:microsoft.com/office/officeart/2008/layout/LinedList"/>
    <dgm:cxn modelId="{523DC611-2FD3-4D7D-8ED9-76A13C9BF884}" type="presParOf" srcId="{ED2A5D57-4BC5-450A-86E3-C388FAFD662D}" destId="{25F4DEE0-38C2-4448-8101-A5273BBD718B}" srcOrd="0" destOrd="0" presId="urn:microsoft.com/office/officeart/2008/layout/LinedList"/>
    <dgm:cxn modelId="{039C1F71-8C4B-4BDB-89EE-D3F3E854A919}" type="presParOf" srcId="{ED2A5D57-4BC5-450A-86E3-C388FAFD662D}" destId="{FC2D70C0-EA9E-4FD0-B5F5-ED2DFF5DF1F1}" srcOrd="1" destOrd="0" presId="urn:microsoft.com/office/officeart/2008/layout/LinedList"/>
    <dgm:cxn modelId="{A55D29C2-2CAA-4A61-8B07-D26AFE96DBA9}" type="presParOf" srcId="{ED2A5D57-4BC5-450A-86E3-C388FAFD662D}" destId="{B92959F2-F4D2-4143-A0AB-B068B39B1291}" srcOrd="2" destOrd="0" presId="urn:microsoft.com/office/officeart/2008/layout/LinedList"/>
    <dgm:cxn modelId="{A12695DA-A398-4976-9593-988A78DAB2FD}" type="presParOf" srcId="{991CD6C9-AADA-44CE-BC8A-F8E1D4139B52}" destId="{25F30935-0458-4DB8-86B5-CC6D3918C170}" srcOrd="2" destOrd="0" presId="urn:microsoft.com/office/officeart/2008/layout/LinedList"/>
    <dgm:cxn modelId="{EAD59656-EEDE-4555-9A0E-52AA7A99AEB5}" type="presParOf" srcId="{991CD6C9-AADA-44CE-BC8A-F8E1D4139B52}" destId="{DFFB6D1D-454E-4523-8C55-9A7E5CEA2D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C24171-669E-41F6-AF02-EEECD2CCC0B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B4B76F-4D57-486D-AC61-D8D723155B6C}">
      <dgm:prSet/>
      <dgm:spPr/>
      <dgm:t>
        <a:bodyPr/>
        <a:lstStyle/>
        <a:p>
          <a:pPr rtl="0"/>
          <a:r>
            <a:rPr lang="en-US" smtClean="0"/>
            <a:t>Student development literature (mostly Chickering, 1969) not appropriate for conceptualizing non-traditional students</a:t>
          </a:r>
          <a:endParaRPr lang="en-US" dirty="0"/>
        </a:p>
      </dgm:t>
    </dgm:pt>
    <dgm:pt modelId="{FF884478-D81E-41DB-9443-D48FEB5511E8}" type="parTrans" cxnId="{A9C86961-628D-402B-8C95-2CEF2DEB8B8E}">
      <dgm:prSet/>
      <dgm:spPr/>
      <dgm:t>
        <a:bodyPr/>
        <a:lstStyle/>
        <a:p>
          <a:endParaRPr lang="en-US"/>
        </a:p>
      </dgm:t>
    </dgm:pt>
    <dgm:pt modelId="{CCA7FB04-B159-4ACE-BEE3-0C054BFACDDA}" type="sibTrans" cxnId="{A9C86961-628D-402B-8C95-2CEF2DEB8B8E}">
      <dgm:prSet/>
      <dgm:spPr/>
      <dgm:t>
        <a:bodyPr/>
        <a:lstStyle/>
        <a:p>
          <a:endParaRPr lang="en-US"/>
        </a:p>
      </dgm:t>
    </dgm:pt>
    <dgm:pt modelId="{0D46D72B-C34F-457E-9EC9-33091E9E6130}">
      <dgm:prSet/>
      <dgm:spPr/>
      <dgm:t>
        <a:bodyPr/>
        <a:lstStyle/>
        <a:p>
          <a:pPr rtl="0"/>
          <a:endParaRPr lang="en-US"/>
        </a:p>
      </dgm:t>
    </dgm:pt>
    <dgm:pt modelId="{FB5F8E03-B78B-4A41-95A6-7B25B5FAB623}" type="parTrans" cxnId="{EE9E4DED-513E-4048-800E-3B3C8B080671}">
      <dgm:prSet/>
      <dgm:spPr/>
      <dgm:t>
        <a:bodyPr/>
        <a:lstStyle/>
        <a:p>
          <a:endParaRPr lang="en-US"/>
        </a:p>
      </dgm:t>
    </dgm:pt>
    <dgm:pt modelId="{883DB42B-BC5C-433E-9FAA-E4FF9BABDADE}" type="sibTrans" cxnId="{EE9E4DED-513E-4048-800E-3B3C8B080671}">
      <dgm:prSet/>
      <dgm:spPr/>
      <dgm:t>
        <a:bodyPr/>
        <a:lstStyle/>
        <a:p>
          <a:endParaRPr lang="en-US"/>
        </a:p>
      </dgm:t>
    </dgm:pt>
    <dgm:pt modelId="{8E934535-32EE-4CEB-96C6-0D306F2C03CD}">
      <dgm:prSet/>
      <dgm:spPr/>
      <dgm:t>
        <a:bodyPr/>
        <a:lstStyle/>
        <a:p>
          <a:pPr rtl="0"/>
          <a:r>
            <a:rPr lang="en-US" smtClean="0"/>
            <a:t>One of the following:</a:t>
          </a:r>
          <a:endParaRPr lang="en-US"/>
        </a:p>
      </dgm:t>
    </dgm:pt>
    <dgm:pt modelId="{1E11F6CA-8780-4B0B-AE9D-088512E6B7D7}" type="parTrans" cxnId="{AD2DEB36-7304-436B-AB37-05E5F18B78F3}">
      <dgm:prSet/>
      <dgm:spPr/>
      <dgm:t>
        <a:bodyPr/>
        <a:lstStyle/>
        <a:p>
          <a:endParaRPr lang="en-US"/>
        </a:p>
      </dgm:t>
    </dgm:pt>
    <dgm:pt modelId="{DAD7171D-BF0A-49BF-9FC3-00E402F2959C}" type="sibTrans" cxnId="{AD2DEB36-7304-436B-AB37-05E5F18B78F3}">
      <dgm:prSet/>
      <dgm:spPr/>
      <dgm:t>
        <a:bodyPr/>
        <a:lstStyle/>
        <a:p>
          <a:endParaRPr lang="en-US"/>
        </a:p>
      </dgm:t>
    </dgm:pt>
    <dgm:pt modelId="{F13BC2DE-F4E6-4B55-9554-D7404E6884D8}">
      <dgm:prSet/>
      <dgm:spPr/>
      <dgm:t>
        <a:bodyPr/>
        <a:lstStyle/>
        <a:p>
          <a:pPr rtl="0"/>
          <a:r>
            <a:rPr lang="en-US" dirty="0" smtClean="0"/>
            <a:t>25 years or older</a:t>
          </a:r>
          <a:endParaRPr lang="en-US" dirty="0"/>
        </a:p>
      </dgm:t>
    </dgm:pt>
    <dgm:pt modelId="{94293A69-ACF8-41D9-9D3F-4FA2C0BA5407}" type="parTrans" cxnId="{3A8D9339-400B-46EB-9FE8-1CBC9BCF35B7}">
      <dgm:prSet/>
      <dgm:spPr/>
      <dgm:t>
        <a:bodyPr/>
        <a:lstStyle/>
        <a:p>
          <a:endParaRPr lang="en-US"/>
        </a:p>
      </dgm:t>
    </dgm:pt>
    <dgm:pt modelId="{34F586D9-CC5D-40C5-9005-B3E902A846FA}" type="sibTrans" cxnId="{3A8D9339-400B-46EB-9FE8-1CBC9BCF35B7}">
      <dgm:prSet/>
      <dgm:spPr/>
      <dgm:t>
        <a:bodyPr/>
        <a:lstStyle/>
        <a:p>
          <a:endParaRPr lang="en-US"/>
        </a:p>
      </dgm:t>
    </dgm:pt>
    <dgm:pt modelId="{F37037B1-CB51-4E0E-949B-B17BB5A71D04}">
      <dgm:prSet/>
      <dgm:spPr/>
      <dgm:t>
        <a:bodyPr/>
        <a:lstStyle/>
        <a:p>
          <a:pPr rtl="0"/>
          <a:r>
            <a:rPr lang="en-US" dirty="0" smtClean="0"/>
            <a:t>Attending part-time</a:t>
          </a:r>
          <a:endParaRPr lang="en-US" dirty="0"/>
        </a:p>
      </dgm:t>
    </dgm:pt>
    <dgm:pt modelId="{AA4E0C6F-454A-426B-B71C-2F037CDE3056}" type="parTrans" cxnId="{05D5F1E9-AADB-48C8-BA77-77E8C89C3EAD}">
      <dgm:prSet/>
      <dgm:spPr/>
      <dgm:t>
        <a:bodyPr/>
        <a:lstStyle/>
        <a:p>
          <a:endParaRPr lang="en-US"/>
        </a:p>
      </dgm:t>
    </dgm:pt>
    <dgm:pt modelId="{83C851EE-FD4E-4933-9A18-393C0B53C92A}" type="sibTrans" cxnId="{05D5F1E9-AADB-48C8-BA77-77E8C89C3EAD}">
      <dgm:prSet/>
      <dgm:spPr/>
      <dgm:t>
        <a:bodyPr/>
        <a:lstStyle/>
        <a:p>
          <a:endParaRPr lang="en-US"/>
        </a:p>
      </dgm:t>
    </dgm:pt>
    <dgm:pt modelId="{51452FB2-9272-46DB-BE0F-71122260B42B}">
      <dgm:prSet/>
      <dgm:spPr/>
      <dgm:t>
        <a:bodyPr/>
        <a:lstStyle/>
        <a:p>
          <a:pPr rtl="0"/>
          <a:r>
            <a:rPr lang="en-US" dirty="0" smtClean="0"/>
            <a:t>Living off-campus</a:t>
          </a:r>
          <a:endParaRPr lang="en-US" dirty="0"/>
        </a:p>
      </dgm:t>
    </dgm:pt>
    <dgm:pt modelId="{D02D6BE8-C4D6-42EF-AC50-4ACEADC3EF30}" type="parTrans" cxnId="{8A8541BF-C7AE-477E-B4BB-A4942D301A6F}">
      <dgm:prSet/>
      <dgm:spPr/>
      <dgm:t>
        <a:bodyPr/>
        <a:lstStyle/>
        <a:p>
          <a:endParaRPr lang="en-US"/>
        </a:p>
      </dgm:t>
    </dgm:pt>
    <dgm:pt modelId="{161C6027-BDE5-4CCD-9481-49DE59C03665}" type="sibTrans" cxnId="{8A8541BF-C7AE-477E-B4BB-A4942D301A6F}">
      <dgm:prSet/>
      <dgm:spPr/>
      <dgm:t>
        <a:bodyPr/>
        <a:lstStyle/>
        <a:p>
          <a:endParaRPr lang="en-US"/>
        </a:p>
      </dgm:t>
    </dgm:pt>
    <dgm:pt modelId="{D7203DC5-8588-40A5-893B-41D472B04052}">
      <dgm:prSet/>
      <dgm:spPr/>
      <dgm:t>
        <a:bodyPr/>
        <a:lstStyle/>
        <a:p>
          <a:pPr rtl="0"/>
          <a:r>
            <a:rPr lang="en-US" dirty="0" smtClean="0"/>
            <a:t>Findings</a:t>
          </a:r>
          <a:endParaRPr lang="en-US" dirty="0"/>
        </a:p>
      </dgm:t>
    </dgm:pt>
    <dgm:pt modelId="{96C1F795-F6E1-4E11-A14A-95E2ED2289CD}" type="parTrans" cxnId="{35965C13-EE01-42A9-BC40-45AF2C287A1F}">
      <dgm:prSet/>
      <dgm:spPr/>
      <dgm:t>
        <a:bodyPr/>
        <a:lstStyle/>
        <a:p>
          <a:endParaRPr lang="en-US"/>
        </a:p>
      </dgm:t>
    </dgm:pt>
    <dgm:pt modelId="{8FE44D04-8CB6-4290-A668-9C31731933B9}" type="sibTrans" cxnId="{35965C13-EE01-42A9-BC40-45AF2C287A1F}">
      <dgm:prSet/>
      <dgm:spPr/>
      <dgm:t>
        <a:bodyPr/>
        <a:lstStyle/>
        <a:p>
          <a:endParaRPr lang="en-US"/>
        </a:p>
      </dgm:t>
    </dgm:pt>
    <dgm:pt modelId="{A4BC71DA-F6AB-421C-BE0B-D7790D238834}">
      <dgm:prSet/>
      <dgm:spPr/>
      <dgm:t>
        <a:bodyPr/>
        <a:lstStyle/>
        <a:p>
          <a:pPr rtl="0"/>
          <a:r>
            <a:rPr lang="en-US" dirty="0" smtClean="0"/>
            <a:t>Intent to persist, work hours, number of hours enrolled have stronger effect than social integration</a:t>
          </a:r>
          <a:endParaRPr lang="en-US" dirty="0"/>
        </a:p>
      </dgm:t>
    </dgm:pt>
    <dgm:pt modelId="{C98CB557-9CD7-43E2-AF81-8E5E8D5C0983}" type="parTrans" cxnId="{6499210E-A712-4364-BBFB-71D99478EA0D}">
      <dgm:prSet/>
      <dgm:spPr/>
      <dgm:t>
        <a:bodyPr/>
        <a:lstStyle/>
        <a:p>
          <a:endParaRPr lang="en-US"/>
        </a:p>
      </dgm:t>
    </dgm:pt>
    <dgm:pt modelId="{D4CC9125-672D-422E-B5BA-49E3F1210C65}" type="sibTrans" cxnId="{6499210E-A712-4364-BBFB-71D99478EA0D}">
      <dgm:prSet/>
      <dgm:spPr/>
      <dgm:t>
        <a:bodyPr/>
        <a:lstStyle/>
        <a:p>
          <a:endParaRPr lang="en-US"/>
        </a:p>
      </dgm:t>
    </dgm:pt>
    <dgm:pt modelId="{9018DA43-D303-43C9-884A-972EA0390131}">
      <dgm:prSet/>
      <dgm:spPr/>
      <dgm:t>
        <a:bodyPr/>
        <a:lstStyle/>
        <a:p>
          <a:pPr rtl="0"/>
          <a:r>
            <a:rPr lang="en-US" dirty="0" smtClean="0"/>
            <a:t>“It is very difficult to create an institutional identity and increase a student’s psychological attachment to an institution where traditional social integration variables seem to have little effect on student behavior.” (Bean and </a:t>
          </a:r>
          <a:r>
            <a:rPr lang="en-US" dirty="0" err="1" smtClean="0"/>
            <a:t>Metzner</a:t>
          </a:r>
          <a:r>
            <a:rPr lang="en-US" dirty="0" smtClean="0"/>
            <a:t>, 1987, p. 34)</a:t>
          </a:r>
          <a:endParaRPr lang="en-US" dirty="0"/>
        </a:p>
      </dgm:t>
    </dgm:pt>
    <dgm:pt modelId="{8136B1A1-E204-4E9F-9EB9-2E9FF15DFBE9}" type="parTrans" cxnId="{9EAFDDFE-5855-4394-A6A5-898A0AC31325}">
      <dgm:prSet/>
      <dgm:spPr/>
      <dgm:t>
        <a:bodyPr/>
        <a:lstStyle/>
        <a:p>
          <a:endParaRPr lang="en-US"/>
        </a:p>
      </dgm:t>
    </dgm:pt>
    <dgm:pt modelId="{C442D6E1-6106-4830-9000-48E7B2E5ABF3}" type="sibTrans" cxnId="{9EAFDDFE-5855-4394-A6A5-898A0AC31325}">
      <dgm:prSet/>
      <dgm:spPr/>
      <dgm:t>
        <a:bodyPr/>
        <a:lstStyle/>
        <a:p>
          <a:endParaRPr lang="en-US"/>
        </a:p>
      </dgm:t>
    </dgm:pt>
    <dgm:pt modelId="{983BB90A-0B47-4896-98B1-10F3F30E8798}" type="pres">
      <dgm:prSet presAssocID="{CCC24171-669E-41F6-AF02-EEECD2CCC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350827-1FF3-4506-B4B8-1172CCF0D36B}" type="pres">
      <dgm:prSet presAssocID="{71B4B76F-4D57-486D-AC61-D8D723155B6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7E136-2AEE-4A66-BCED-2F56CA890DC8}" type="pres">
      <dgm:prSet presAssocID="{71B4B76F-4D57-486D-AC61-D8D723155B6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4F759-5680-4ADE-8CA6-17D501BFDCDD}" type="pres">
      <dgm:prSet presAssocID="{8E934535-32EE-4CEB-96C6-0D306F2C03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93A19-2C57-4134-B616-0F89309A1C6B}" type="pres">
      <dgm:prSet presAssocID="{8E934535-32EE-4CEB-96C6-0D306F2C03C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41218-CAB0-4060-B849-F4DFBEB352C6}" type="pres">
      <dgm:prSet presAssocID="{D7203DC5-8588-40A5-893B-41D472B040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62417-F4EC-4BD2-AAC6-D31B0883AC6D}" type="pres">
      <dgm:prSet presAssocID="{D7203DC5-8588-40A5-893B-41D472B0405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74CBA-F055-45D6-920D-B41E41C6CD8E}" type="presOf" srcId="{8E934535-32EE-4CEB-96C6-0D306F2C03CD}" destId="{A224F759-5680-4ADE-8CA6-17D501BFDCDD}" srcOrd="0" destOrd="0" presId="urn:microsoft.com/office/officeart/2005/8/layout/vList2"/>
    <dgm:cxn modelId="{05D5F1E9-AADB-48C8-BA77-77E8C89C3EAD}" srcId="{8E934535-32EE-4CEB-96C6-0D306F2C03CD}" destId="{F37037B1-CB51-4E0E-949B-B17BB5A71D04}" srcOrd="1" destOrd="0" parTransId="{AA4E0C6F-454A-426B-B71C-2F037CDE3056}" sibTransId="{83C851EE-FD4E-4933-9A18-393C0B53C92A}"/>
    <dgm:cxn modelId="{8A8541BF-C7AE-477E-B4BB-A4942D301A6F}" srcId="{8E934535-32EE-4CEB-96C6-0D306F2C03CD}" destId="{51452FB2-9272-46DB-BE0F-71122260B42B}" srcOrd="2" destOrd="0" parTransId="{D02D6BE8-C4D6-42EF-AC50-4ACEADC3EF30}" sibTransId="{161C6027-BDE5-4CCD-9481-49DE59C03665}"/>
    <dgm:cxn modelId="{35965C13-EE01-42A9-BC40-45AF2C287A1F}" srcId="{CCC24171-669E-41F6-AF02-EEECD2CCC0BC}" destId="{D7203DC5-8588-40A5-893B-41D472B04052}" srcOrd="2" destOrd="0" parTransId="{96C1F795-F6E1-4E11-A14A-95E2ED2289CD}" sibTransId="{8FE44D04-8CB6-4290-A668-9C31731933B9}"/>
    <dgm:cxn modelId="{AD2DEB36-7304-436B-AB37-05E5F18B78F3}" srcId="{CCC24171-669E-41F6-AF02-EEECD2CCC0BC}" destId="{8E934535-32EE-4CEB-96C6-0D306F2C03CD}" srcOrd="1" destOrd="0" parTransId="{1E11F6CA-8780-4B0B-AE9D-088512E6B7D7}" sibTransId="{DAD7171D-BF0A-49BF-9FC3-00E402F2959C}"/>
    <dgm:cxn modelId="{EE9E4DED-513E-4048-800E-3B3C8B080671}" srcId="{71B4B76F-4D57-486D-AC61-D8D723155B6C}" destId="{0D46D72B-C34F-457E-9EC9-33091E9E6130}" srcOrd="0" destOrd="0" parTransId="{FB5F8E03-B78B-4A41-95A6-7B25B5FAB623}" sibTransId="{883DB42B-BC5C-433E-9FAA-E4FF9BABDADE}"/>
    <dgm:cxn modelId="{4FC4554E-AF68-4239-85D2-6C669A3C2E10}" type="presOf" srcId="{F13BC2DE-F4E6-4B55-9554-D7404E6884D8}" destId="{1B593A19-2C57-4134-B616-0F89309A1C6B}" srcOrd="0" destOrd="0" presId="urn:microsoft.com/office/officeart/2005/8/layout/vList2"/>
    <dgm:cxn modelId="{6499210E-A712-4364-BBFB-71D99478EA0D}" srcId="{D7203DC5-8588-40A5-893B-41D472B04052}" destId="{A4BC71DA-F6AB-421C-BE0B-D7790D238834}" srcOrd="0" destOrd="0" parTransId="{C98CB557-9CD7-43E2-AF81-8E5E8D5C0983}" sibTransId="{D4CC9125-672D-422E-B5BA-49E3F1210C65}"/>
    <dgm:cxn modelId="{9062FE80-33F9-4B82-8DB1-1678061E2F27}" type="presOf" srcId="{71B4B76F-4D57-486D-AC61-D8D723155B6C}" destId="{37350827-1FF3-4506-B4B8-1172CCF0D36B}" srcOrd="0" destOrd="0" presId="urn:microsoft.com/office/officeart/2005/8/layout/vList2"/>
    <dgm:cxn modelId="{3E272280-C4DB-4BBC-AE38-57C462DE36CD}" type="presOf" srcId="{0D46D72B-C34F-457E-9EC9-33091E9E6130}" destId="{BB77E136-2AEE-4A66-BCED-2F56CA890DC8}" srcOrd="0" destOrd="0" presId="urn:microsoft.com/office/officeart/2005/8/layout/vList2"/>
    <dgm:cxn modelId="{9EAFDDFE-5855-4394-A6A5-898A0AC31325}" srcId="{D7203DC5-8588-40A5-893B-41D472B04052}" destId="{9018DA43-D303-43C9-884A-972EA0390131}" srcOrd="1" destOrd="0" parTransId="{8136B1A1-E204-4E9F-9EB9-2E9FF15DFBE9}" sibTransId="{C442D6E1-6106-4830-9000-48E7B2E5ABF3}"/>
    <dgm:cxn modelId="{A9C86961-628D-402B-8C95-2CEF2DEB8B8E}" srcId="{CCC24171-669E-41F6-AF02-EEECD2CCC0BC}" destId="{71B4B76F-4D57-486D-AC61-D8D723155B6C}" srcOrd="0" destOrd="0" parTransId="{FF884478-D81E-41DB-9443-D48FEB5511E8}" sibTransId="{CCA7FB04-B159-4ACE-BEE3-0C054BFACDDA}"/>
    <dgm:cxn modelId="{C162D433-ACE0-4FF5-A3A2-21CCF13BA171}" type="presOf" srcId="{51452FB2-9272-46DB-BE0F-71122260B42B}" destId="{1B593A19-2C57-4134-B616-0F89309A1C6B}" srcOrd="0" destOrd="2" presId="urn:microsoft.com/office/officeart/2005/8/layout/vList2"/>
    <dgm:cxn modelId="{77AB4AB6-FB18-408F-8685-E309D84AEB46}" type="presOf" srcId="{CCC24171-669E-41F6-AF02-EEECD2CCC0BC}" destId="{983BB90A-0B47-4896-98B1-10F3F30E8798}" srcOrd="0" destOrd="0" presId="urn:microsoft.com/office/officeart/2005/8/layout/vList2"/>
    <dgm:cxn modelId="{3A8D9339-400B-46EB-9FE8-1CBC9BCF35B7}" srcId="{8E934535-32EE-4CEB-96C6-0D306F2C03CD}" destId="{F13BC2DE-F4E6-4B55-9554-D7404E6884D8}" srcOrd="0" destOrd="0" parTransId="{94293A69-ACF8-41D9-9D3F-4FA2C0BA5407}" sibTransId="{34F586D9-CC5D-40C5-9005-B3E902A846FA}"/>
    <dgm:cxn modelId="{1EFEB203-E1B0-4CE3-B276-E12CAE889571}" type="presOf" srcId="{9018DA43-D303-43C9-884A-972EA0390131}" destId="{68362417-F4EC-4BD2-AAC6-D31B0883AC6D}" srcOrd="0" destOrd="1" presId="urn:microsoft.com/office/officeart/2005/8/layout/vList2"/>
    <dgm:cxn modelId="{EDB5A31E-7DB4-4A80-9219-2E7769346064}" type="presOf" srcId="{A4BC71DA-F6AB-421C-BE0B-D7790D238834}" destId="{68362417-F4EC-4BD2-AAC6-D31B0883AC6D}" srcOrd="0" destOrd="0" presId="urn:microsoft.com/office/officeart/2005/8/layout/vList2"/>
    <dgm:cxn modelId="{3E9759ED-9B5F-4175-BFED-D786FF120FE0}" type="presOf" srcId="{F37037B1-CB51-4E0E-949B-B17BB5A71D04}" destId="{1B593A19-2C57-4134-B616-0F89309A1C6B}" srcOrd="0" destOrd="1" presId="urn:microsoft.com/office/officeart/2005/8/layout/vList2"/>
    <dgm:cxn modelId="{30A24C39-06D8-4E17-A94C-7873748234ED}" type="presOf" srcId="{D7203DC5-8588-40A5-893B-41D472B04052}" destId="{D1D41218-CAB0-4060-B849-F4DFBEB352C6}" srcOrd="0" destOrd="0" presId="urn:microsoft.com/office/officeart/2005/8/layout/vList2"/>
    <dgm:cxn modelId="{A8BBF7A9-951F-4A71-9D69-14DE60798CF5}" type="presParOf" srcId="{983BB90A-0B47-4896-98B1-10F3F30E8798}" destId="{37350827-1FF3-4506-B4B8-1172CCF0D36B}" srcOrd="0" destOrd="0" presId="urn:microsoft.com/office/officeart/2005/8/layout/vList2"/>
    <dgm:cxn modelId="{9CCE8B56-6B47-4FCE-BD83-6ABC55B82CCD}" type="presParOf" srcId="{983BB90A-0B47-4896-98B1-10F3F30E8798}" destId="{BB77E136-2AEE-4A66-BCED-2F56CA890DC8}" srcOrd="1" destOrd="0" presId="urn:microsoft.com/office/officeart/2005/8/layout/vList2"/>
    <dgm:cxn modelId="{C994B118-83E4-4E90-8818-7818D7C4AB39}" type="presParOf" srcId="{983BB90A-0B47-4896-98B1-10F3F30E8798}" destId="{A224F759-5680-4ADE-8CA6-17D501BFDCDD}" srcOrd="2" destOrd="0" presId="urn:microsoft.com/office/officeart/2005/8/layout/vList2"/>
    <dgm:cxn modelId="{552F0971-12FF-4451-87A5-F8E261E058D3}" type="presParOf" srcId="{983BB90A-0B47-4896-98B1-10F3F30E8798}" destId="{1B593A19-2C57-4134-B616-0F89309A1C6B}" srcOrd="3" destOrd="0" presId="urn:microsoft.com/office/officeart/2005/8/layout/vList2"/>
    <dgm:cxn modelId="{8D9B541E-ED7A-44EE-AFE7-72F746D0BB6F}" type="presParOf" srcId="{983BB90A-0B47-4896-98B1-10F3F30E8798}" destId="{D1D41218-CAB0-4060-B849-F4DFBEB352C6}" srcOrd="4" destOrd="0" presId="urn:microsoft.com/office/officeart/2005/8/layout/vList2"/>
    <dgm:cxn modelId="{FB1025E4-0BE4-4112-88E9-598E78E58438}" type="presParOf" srcId="{983BB90A-0B47-4896-98B1-10F3F30E8798}" destId="{68362417-F4EC-4BD2-AAC6-D31B0883AC6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3173DC-EF0D-4209-9DD4-BB41960414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1F8B4D-A7C0-4DCD-8057-51C072B11E5C}">
      <dgm:prSet/>
      <dgm:spPr/>
      <dgm:t>
        <a:bodyPr/>
        <a:lstStyle/>
        <a:p>
          <a:pPr rtl="0"/>
          <a:r>
            <a:rPr lang="en-US" smtClean="0"/>
            <a:t>Adelman (2006)</a:t>
          </a:r>
          <a:endParaRPr lang="en-US"/>
        </a:p>
      </dgm:t>
    </dgm:pt>
    <dgm:pt modelId="{6470B6DB-BD4D-4850-AEC1-DCB410690D9E}" type="parTrans" cxnId="{DF5003C5-2710-4826-881A-D22E45012A09}">
      <dgm:prSet/>
      <dgm:spPr/>
      <dgm:t>
        <a:bodyPr/>
        <a:lstStyle/>
        <a:p>
          <a:endParaRPr lang="en-US"/>
        </a:p>
      </dgm:t>
    </dgm:pt>
    <dgm:pt modelId="{90DFA9F4-4BEE-4E6C-83DB-8CBF3AD8DA3F}" type="sibTrans" cxnId="{DF5003C5-2710-4826-881A-D22E45012A09}">
      <dgm:prSet/>
      <dgm:spPr/>
      <dgm:t>
        <a:bodyPr/>
        <a:lstStyle/>
        <a:p>
          <a:endParaRPr lang="en-US"/>
        </a:p>
      </dgm:t>
    </dgm:pt>
    <dgm:pt modelId="{017937D2-AA64-497F-AFC9-D7C43627E2E5}">
      <dgm:prSet/>
      <dgm:spPr/>
      <dgm:t>
        <a:bodyPr/>
        <a:lstStyle/>
        <a:p>
          <a:pPr rtl="0"/>
          <a:r>
            <a:rPr lang="en-US" dirty="0" smtClean="0"/>
            <a:t>Nontraditional = enrolled in college for the first time after 20.</a:t>
          </a:r>
          <a:endParaRPr lang="en-US" dirty="0"/>
        </a:p>
      </dgm:t>
    </dgm:pt>
    <dgm:pt modelId="{9F68785A-F83A-4376-B44B-067E69738864}" type="parTrans" cxnId="{4D112E78-4AED-48F7-9026-6A5D6F0C4DA4}">
      <dgm:prSet/>
      <dgm:spPr/>
      <dgm:t>
        <a:bodyPr/>
        <a:lstStyle/>
        <a:p>
          <a:endParaRPr lang="en-US"/>
        </a:p>
      </dgm:t>
    </dgm:pt>
    <dgm:pt modelId="{66ABF1FD-B8E6-495C-8036-1EF9240AFF95}" type="sibTrans" cxnId="{4D112E78-4AED-48F7-9026-6A5D6F0C4DA4}">
      <dgm:prSet/>
      <dgm:spPr/>
      <dgm:t>
        <a:bodyPr/>
        <a:lstStyle/>
        <a:p>
          <a:endParaRPr lang="en-US"/>
        </a:p>
      </dgm:t>
    </dgm:pt>
    <dgm:pt modelId="{AEF2E9A8-7172-4776-8AD6-7814EAFD6C60}">
      <dgm:prSet/>
      <dgm:spPr/>
      <dgm:t>
        <a:bodyPr/>
        <a:lstStyle/>
        <a:p>
          <a:pPr rtl="0"/>
          <a:r>
            <a:rPr lang="en-US" dirty="0" err="1" smtClean="0"/>
            <a:t>Arbona</a:t>
          </a:r>
          <a:r>
            <a:rPr lang="en-US" dirty="0" smtClean="0"/>
            <a:t> and Nora (2007)</a:t>
          </a:r>
          <a:endParaRPr lang="en-US" dirty="0"/>
        </a:p>
      </dgm:t>
    </dgm:pt>
    <dgm:pt modelId="{33E38EEF-F47A-47CB-A497-AFF8889FDAED}" type="parTrans" cxnId="{09B74CAD-0311-40C6-ADE3-26AE7FE5AFF5}">
      <dgm:prSet/>
      <dgm:spPr/>
      <dgm:t>
        <a:bodyPr/>
        <a:lstStyle/>
        <a:p>
          <a:endParaRPr lang="en-US"/>
        </a:p>
      </dgm:t>
    </dgm:pt>
    <dgm:pt modelId="{800F1913-3BB8-48DA-B8A7-1A0FA9548C79}" type="sibTrans" cxnId="{09B74CAD-0311-40C6-ADE3-26AE7FE5AFF5}">
      <dgm:prSet/>
      <dgm:spPr/>
      <dgm:t>
        <a:bodyPr/>
        <a:lstStyle/>
        <a:p>
          <a:endParaRPr lang="en-US"/>
        </a:p>
      </dgm:t>
    </dgm:pt>
    <dgm:pt modelId="{0B228092-2CB9-4C0D-A2D1-257FAB5D5AF3}">
      <dgm:prSet/>
      <dgm:spPr/>
      <dgm:t>
        <a:bodyPr/>
        <a:lstStyle/>
        <a:p>
          <a:pPr rtl="0"/>
          <a:r>
            <a:rPr lang="en-US" dirty="0" smtClean="0"/>
            <a:t>Delayed enrollment at least six months</a:t>
          </a:r>
          <a:endParaRPr lang="en-US" dirty="0"/>
        </a:p>
      </dgm:t>
    </dgm:pt>
    <dgm:pt modelId="{D0EDE6E2-AB22-45DE-B898-CD10B0488C08}" type="parTrans" cxnId="{2B9E2D8B-D71C-47B0-8958-594DCEBE884C}">
      <dgm:prSet/>
      <dgm:spPr/>
      <dgm:t>
        <a:bodyPr/>
        <a:lstStyle/>
        <a:p>
          <a:endParaRPr lang="en-US"/>
        </a:p>
      </dgm:t>
    </dgm:pt>
    <dgm:pt modelId="{024322BC-BAD5-47E9-A5ED-2EB89A91F33C}" type="sibTrans" cxnId="{2B9E2D8B-D71C-47B0-8958-594DCEBE884C}">
      <dgm:prSet/>
      <dgm:spPr/>
      <dgm:t>
        <a:bodyPr/>
        <a:lstStyle/>
        <a:p>
          <a:endParaRPr lang="en-US"/>
        </a:p>
      </dgm:t>
    </dgm:pt>
    <dgm:pt modelId="{A2DA58B1-76C8-458D-B599-63A47579C16D}">
      <dgm:prSet/>
      <dgm:spPr/>
      <dgm:t>
        <a:bodyPr/>
        <a:lstStyle/>
        <a:p>
          <a:pPr rtl="0"/>
          <a:r>
            <a:rPr lang="en-US" dirty="0" smtClean="0"/>
            <a:t>NCES (2017)</a:t>
          </a:r>
          <a:endParaRPr lang="en-US" dirty="0"/>
        </a:p>
      </dgm:t>
    </dgm:pt>
    <dgm:pt modelId="{A1560690-0169-48CD-A5E6-D871A7F9EC10}" type="parTrans" cxnId="{1B530A15-70DC-4788-AA4F-D34373C51550}">
      <dgm:prSet/>
      <dgm:spPr/>
      <dgm:t>
        <a:bodyPr/>
        <a:lstStyle/>
        <a:p>
          <a:endParaRPr lang="en-US"/>
        </a:p>
      </dgm:t>
    </dgm:pt>
    <dgm:pt modelId="{357AA45A-3B75-4973-AECD-5721E629F0A8}" type="sibTrans" cxnId="{1B530A15-70DC-4788-AA4F-D34373C51550}">
      <dgm:prSet/>
      <dgm:spPr/>
      <dgm:t>
        <a:bodyPr/>
        <a:lstStyle/>
        <a:p>
          <a:endParaRPr lang="en-US"/>
        </a:p>
      </dgm:t>
    </dgm:pt>
    <dgm:pt modelId="{56C78B63-A5C7-4B2B-BA63-5893715E2800}">
      <dgm:prSet/>
      <dgm:spPr/>
      <dgm:t>
        <a:bodyPr/>
        <a:lstStyle/>
        <a:p>
          <a:pPr rtl="0"/>
          <a:r>
            <a:rPr lang="en-US" dirty="0" smtClean="0"/>
            <a:t>Enrollment projections use 24 years of age</a:t>
          </a:r>
          <a:endParaRPr lang="en-US" dirty="0"/>
        </a:p>
      </dgm:t>
    </dgm:pt>
    <dgm:pt modelId="{845F52E3-0D86-4120-BE45-B5925A4DBE8B}" type="parTrans" cxnId="{9A17385C-AE84-459C-AD7A-FA9C8472214D}">
      <dgm:prSet/>
      <dgm:spPr/>
      <dgm:t>
        <a:bodyPr/>
        <a:lstStyle/>
        <a:p>
          <a:endParaRPr lang="en-US"/>
        </a:p>
      </dgm:t>
    </dgm:pt>
    <dgm:pt modelId="{595E2169-3ED6-4989-AF5F-DFC3DC25F8DF}" type="sibTrans" cxnId="{9A17385C-AE84-459C-AD7A-FA9C8472214D}">
      <dgm:prSet/>
      <dgm:spPr/>
      <dgm:t>
        <a:bodyPr/>
        <a:lstStyle/>
        <a:p>
          <a:endParaRPr lang="en-US"/>
        </a:p>
      </dgm:t>
    </dgm:pt>
    <dgm:pt modelId="{14E19242-BC10-4F97-9178-0D6192C5DBFD}">
      <dgm:prSet/>
      <dgm:spPr/>
      <dgm:t>
        <a:bodyPr/>
        <a:lstStyle/>
        <a:p>
          <a:pPr rtl="0"/>
          <a:r>
            <a:rPr lang="en-US" dirty="0" smtClean="0"/>
            <a:t>Most other retention studies use age (24 and older)</a:t>
          </a:r>
          <a:endParaRPr lang="en-US" dirty="0"/>
        </a:p>
      </dgm:t>
    </dgm:pt>
    <dgm:pt modelId="{06938FB3-5CA4-43E9-A9AA-3B775DD444CF}" type="parTrans" cxnId="{B994378D-D10A-49B6-9399-EB2A98E85AC7}">
      <dgm:prSet/>
      <dgm:spPr/>
      <dgm:t>
        <a:bodyPr/>
        <a:lstStyle/>
        <a:p>
          <a:endParaRPr lang="en-US"/>
        </a:p>
      </dgm:t>
    </dgm:pt>
    <dgm:pt modelId="{08D6B180-9BB8-4103-86A1-055C30CB8CAD}" type="sibTrans" cxnId="{B994378D-D10A-49B6-9399-EB2A98E85AC7}">
      <dgm:prSet/>
      <dgm:spPr/>
      <dgm:t>
        <a:bodyPr/>
        <a:lstStyle/>
        <a:p>
          <a:endParaRPr lang="en-US"/>
        </a:p>
      </dgm:t>
    </dgm:pt>
    <dgm:pt modelId="{0B2AC8F6-4F8E-481B-8467-D6CF0F26DBD3}">
      <dgm:prSet/>
      <dgm:spPr/>
      <dgm:t>
        <a:bodyPr/>
        <a:lstStyle/>
        <a:p>
          <a:pPr rtl="0"/>
          <a:r>
            <a:rPr lang="en-US" dirty="0" smtClean="0"/>
            <a:t>Proxy for other factors (work, family responsibilities, etc.)</a:t>
          </a:r>
          <a:endParaRPr lang="en-US" dirty="0"/>
        </a:p>
      </dgm:t>
    </dgm:pt>
    <dgm:pt modelId="{D6EA09A2-2ABA-419F-942C-A20BC7C40E13}" type="parTrans" cxnId="{03E91D64-AD03-4FB7-B575-97305D994110}">
      <dgm:prSet/>
      <dgm:spPr/>
      <dgm:t>
        <a:bodyPr/>
        <a:lstStyle/>
        <a:p>
          <a:endParaRPr lang="en-US"/>
        </a:p>
      </dgm:t>
    </dgm:pt>
    <dgm:pt modelId="{70034FF6-1D19-4569-AD72-24C5C582FB89}" type="sibTrans" cxnId="{03E91D64-AD03-4FB7-B575-97305D994110}">
      <dgm:prSet/>
      <dgm:spPr/>
      <dgm:t>
        <a:bodyPr/>
        <a:lstStyle/>
        <a:p>
          <a:endParaRPr lang="en-US"/>
        </a:p>
      </dgm:t>
    </dgm:pt>
    <dgm:pt modelId="{B5B10568-20EE-42BD-A6FC-0728E594A827}">
      <dgm:prSet/>
      <dgm:spPr/>
      <dgm:t>
        <a:bodyPr/>
        <a:lstStyle/>
        <a:p>
          <a:pPr rtl="0"/>
          <a:r>
            <a:rPr lang="en-US" dirty="0" smtClean="0"/>
            <a:t>This is </a:t>
          </a:r>
          <a:r>
            <a:rPr lang="en-US" b="1" i="1" dirty="0" smtClean="0"/>
            <a:t>not</a:t>
          </a:r>
          <a:r>
            <a:rPr lang="en-US" i="0" dirty="0" smtClean="0"/>
            <a:t> the definition NCES uses for retention analyses!</a:t>
          </a:r>
          <a:endParaRPr lang="en-US" dirty="0"/>
        </a:p>
      </dgm:t>
    </dgm:pt>
    <dgm:pt modelId="{E7E4E61F-20BB-4B46-9A83-A4C6D3CAF880}" type="parTrans" cxnId="{0F8A50C8-59A6-41A5-9B09-311408BA6361}">
      <dgm:prSet/>
      <dgm:spPr/>
      <dgm:t>
        <a:bodyPr/>
        <a:lstStyle/>
        <a:p>
          <a:endParaRPr lang="en-US"/>
        </a:p>
      </dgm:t>
    </dgm:pt>
    <dgm:pt modelId="{0791FC9F-210F-4738-8D89-2A64E9833A77}" type="sibTrans" cxnId="{0F8A50C8-59A6-41A5-9B09-311408BA6361}">
      <dgm:prSet/>
      <dgm:spPr/>
      <dgm:t>
        <a:bodyPr/>
        <a:lstStyle/>
        <a:p>
          <a:endParaRPr lang="en-US"/>
        </a:p>
      </dgm:t>
    </dgm:pt>
    <dgm:pt modelId="{A2788C02-0BF8-44D7-8539-DD9F07858F45}" type="pres">
      <dgm:prSet presAssocID="{013173DC-EF0D-4209-9DD4-BB41960414B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1BB9017-DDD8-420E-8E77-4C05738AAC92}" type="pres">
      <dgm:prSet presAssocID="{E41F8B4D-A7C0-4DCD-8057-51C072B11E5C}" presName="thickLine" presStyleLbl="alignNode1" presStyleIdx="0" presStyleCnt="3"/>
      <dgm:spPr/>
    </dgm:pt>
    <dgm:pt modelId="{F1EF2DEC-22C1-4D13-961A-DBB931051B8B}" type="pres">
      <dgm:prSet presAssocID="{E41F8B4D-A7C0-4DCD-8057-51C072B11E5C}" presName="horz1" presStyleCnt="0"/>
      <dgm:spPr/>
    </dgm:pt>
    <dgm:pt modelId="{1520AB39-D840-4EE9-BB56-60485FA9CAB6}" type="pres">
      <dgm:prSet presAssocID="{E41F8B4D-A7C0-4DCD-8057-51C072B11E5C}" presName="tx1" presStyleLbl="revTx" presStyleIdx="0" presStyleCnt="9"/>
      <dgm:spPr/>
      <dgm:t>
        <a:bodyPr/>
        <a:lstStyle/>
        <a:p>
          <a:endParaRPr lang="en-US"/>
        </a:p>
      </dgm:t>
    </dgm:pt>
    <dgm:pt modelId="{DD943440-25E7-486B-9F53-AA5804EA2E1A}" type="pres">
      <dgm:prSet presAssocID="{E41F8B4D-A7C0-4DCD-8057-51C072B11E5C}" presName="vert1" presStyleCnt="0"/>
      <dgm:spPr/>
    </dgm:pt>
    <dgm:pt modelId="{15E7C5DA-9001-432D-85DE-FC949940E37F}" type="pres">
      <dgm:prSet presAssocID="{017937D2-AA64-497F-AFC9-D7C43627E2E5}" presName="vertSpace2a" presStyleCnt="0"/>
      <dgm:spPr/>
    </dgm:pt>
    <dgm:pt modelId="{6B839DF8-B63E-47FB-BDAD-A7091AC79ED9}" type="pres">
      <dgm:prSet presAssocID="{017937D2-AA64-497F-AFC9-D7C43627E2E5}" presName="horz2" presStyleCnt="0"/>
      <dgm:spPr/>
    </dgm:pt>
    <dgm:pt modelId="{B9CBCC92-DB7D-4961-A6CB-2BCB6D02C05D}" type="pres">
      <dgm:prSet presAssocID="{017937D2-AA64-497F-AFC9-D7C43627E2E5}" presName="horzSpace2" presStyleCnt="0"/>
      <dgm:spPr/>
    </dgm:pt>
    <dgm:pt modelId="{1E944A24-A309-4F78-B66B-6D28790A153C}" type="pres">
      <dgm:prSet presAssocID="{017937D2-AA64-497F-AFC9-D7C43627E2E5}" presName="tx2" presStyleLbl="revTx" presStyleIdx="1" presStyleCnt="9"/>
      <dgm:spPr/>
      <dgm:t>
        <a:bodyPr/>
        <a:lstStyle/>
        <a:p>
          <a:endParaRPr lang="en-US"/>
        </a:p>
      </dgm:t>
    </dgm:pt>
    <dgm:pt modelId="{D70DAAE0-AAD9-48E9-A922-08126A6AEE16}" type="pres">
      <dgm:prSet presAssocID="{017937D2-AA64-497F-AFC9-D7C43627E2E5}" presName="vert2" presStyleCnt="0"/>
      <dgm:spPr/>
    </dgm:pt>
    <dgm:pt modelId="{AA85A81A-4BD4-4345-A0D0-0A00D146E565}" type="pres">
      <dgm:prSet presAssocID="{017937D2-AA64-497F-AFC9-D7C43627E2E5}" presName="thinLine2b" presStyleLbl="callout" presStyleIdx="0" presStyleCnt="6"/>
      <dgm:spPr/>
    </dgm:pt>
    <dgm:pt modelId="{98B37337-B658-4A0F-B3D1-ACD4796EF684}" type="pres">
      <dgm:prSet presAssocID="{017937D2-AA64-497F-AFC9-D7C43627E2E5}" presName="vertSpace2b" presStyleCnt="0"/>
      <dgm:spPr/>
    </dgm:pt>
    <dgm:pt modelId="{03D9D160-5554-4A69-A84F-AEF56E8B911B}" type="pres">
      <dgm:prSet presAssocID="{AEF2E9A8-7172-4776-8AD6-7814EAFD6C60}" presName="thickLine" presStyleLbl="alignNode1" presStyleIdx="1" presStyleCnt="3"/>
      <dgm:spPr/>
    </dgm:pt>
    <dgm:pt modelId="{B124C916-7BE9-42A5-8670-28A824BA5334}" type="pres">
      <dgm:prSet presAssocID="{AEF2E9A8-7172-4776-8AD6-7814EAFD6C60}" presName="horz1" presStyleCnt="0"/>
      <dgm:spPr/>
    </dgm:pt>
    <dgm:pt modelId="{F6D9D8FC-2F68-44BF-933E-A4919ACC06E1}" type="pres">
      <dgm:prSet presAssocID="{AEF2E9A8-7172-4776-8AD6-7814EAFD6C60}" presName="tx1" presStyleLbl="revTx" presStyleIdx="2" presStyleCnt="9"/>
      <dgm:spPr/>
      <dgm:t>
        <a:bodyPr/>
        <a:lstStyle/>
        <a:p>
          <a:endParaRPr lang="en-US"/>
        </a:p>
      </dgm:t>
    </dgm:pt>
    <dgm:pt modelId="{5373EB93-2C89-4F2F-AC10-44675A230269}" type="pres">
      <dgm:prSet presAssocID="{AEF2E9A8-7172-4776-8AD6-7814EAFD6C60}" presName="vert1" presStyleCnt="0"/>
      <dgm:spPr/>
    </dgm:pt>
    <dgm:pt modelId="{6D48D9CE-6B89-4B0D-BAED-633B6AA2D601}" type="pres">
      <dgm:prSet presAssocID="{0B228092-2CB9-4C0D-A2D1-257FAB5D5AF3}" presName="vertSpace2a" presStyleCnt="0"/>
      <dgm:spPr/>
    </dgm:pt>
    <dgm:pt modelId="{342BDB32-57FB-4EC3-AF3A-DCC0C27A96D2}" type="pres">
      <dgm:prSet presAssocID="{0B228092-2CB9-4C0D-A2D1-257FAB5D5AF3}" presName="horz2" presStyleCnt="0"/>
      <dgm:spPr/>
    </dgm:pt>
    <dgm:pt modelId="{488352A3-5DE2-4A91-874F-A1468AC15CFC}" type="pres">
      <dgm:prSet presAssocID="{0B228092-2CB9-4C0D-A2D1-257FAB5D5AF3}" presName="horzSpace2" presStyleCnt="0"/>
      <dgm:spPr/>
    </dgm:pt>
    <dgm:pt modelId="{1E762EFB-BABF-40CE-BD98-DB49F3EB8E30}" type="pres">
      <dgm:prSet presAssocID="{0B228092-2CB9-4C0D-A2D1-257FAB5D5AF3}" presName="tx2" presStyleLbl="revTx" presStyleIdx="3" presStyleCnt="9"/>
      <dgm:spPr/>
      <dgm:t>
        <a:bodyPr/>
        <a:lstStyle/>
        <a:p>
          <a:endParaRPr lang="en-US"/>
        </a:p>
      </dgm:t>
    </dgm:pt>
    <dgm:pt modelId="{BF307151-B181-42D5-86AE-F916CBA7D383}" type="pres">
      <dgm:prSet presAssocID="{0B228092-2CB9-4C0D-A2D1-257FAB5D5AF3}" presName="vert2" presStyleCnt="0"/>
      <dgm:spPr/>
    </dgm:pt>
    <dgm:pt modelId="{83CA9487-48CB-4A6B-8059-F09B6ECE25B6}" type="pres">
      <dgm:prSet presAssocID="{0B228092-2CB9-4C0D-A2D1-257FAB5D5AF3}" presName="thinLine2b" presStyleLbl="callout" presStyleIdx="1" presStyleCnt="6"/>
      <dgm:spPr/>
    </dgm:pt>
    <dgm:pt modelId="{075A40B2-06A9-4787-BAB0-CC91A11676BA}" type="pres">
      <dgm:prSet presAssocID="{0B228092-2CB9-4C0D-A2D1-257FAB5D5AF3}" presName="vertSpace2b" presStyleCnt="0"/>
      <dgm:spPr/>
    </dgm:pt>
    <dgm:pt modelId="{C260F3EF-5042-4544-96BE-2E3116361867}" type="pres">
      <dgm:prSet presAssocID="{A2DA58B1-76C8-458D-B599-63A47579C16D}" presName="thickLine" presStyleLbl="alignNode1" presStyleIdx="2" presStyleCnt="3"/>
      <dgm:spPr/>
    </dgm:pt>
    <dgm:pt modelId="{9A8DF9DC-6CC8-4033-9EFE-AF595CD9EBF0}" type="pres">
      <dgm:prSet presAssocID="{A2DA58B1-76C8-458D-B599-63A47579C16D}" presName="horz1" presStyleCnt="0"/>
      <dgm:spPr/>
    </dgm:pt>
    <dgm:pt modelId="{6351D358-249F-441B-9A2C-7C12E98F5357}" type="pres">
      <dgm:prSet presAssocID="{A2DA58B1-76C8-458D-B599-63A47579C16D}" presName="tx1" presStyleLbl="revTx" presStyleIdx="4" presStyleCnt="9"/>
      <dgm:spPr/>
      <dgm:t>
        <a:bodyPr/>
        <a:lstStyle/>
        <a:p>
          <a:endParaRPr lang="en-US"/>
        </a:p>
      </dgm:t>
    </dgm:pt>
    <dgm:pt modelId="{E4839427-666C-4FF9-8251-260C23667497}" type="pres">
      <dgm:prSet presAssocID="{A2DA58B1-76C8-458D-B599-63A47579C16D}" presName="vert1" presStyleCnt="0"/>
      <dgm:spPr/>
    </dgm:pt>
    <dgm:pt modelId="{0AA55859-44E3-4119-8370-9AA59A149F8A}" type="pres">
      <dgm:prSet presAssocID="{56C78B63-A5C7-4B2B-BA63-5893715E2800}" presName="vertSpace2a" presStyleCnt="0"/>
      <dgm:spPr/>
    </dgm:pt>
    <dgm:pt modelId="{24604AC8-D8A8-4179-9535-DC079DB38242}" type="pres">
      <dgm:prSet presAssocID="{56C78B63-A5C7-4B2B-BA63-5893715E2800}" presName="horz2" presStyleCnt="0"/>
      <dgm:spPr/>
    </dgm:pt>
    <dgm:pt modelId="{BAC3D16B-0CC2-4D7D-99E7-6A3F2448E7C1}" type="pres">
      <dgm:prSet presAssocID="{56C78B63-A5C7-4B2B-BA63-5893715E2800}" presName="horzSpace2" presStyleCnt="0"/>
      <dgm:spPr/>
    </dgm:pt>
    <dgm:pt modelId="{D2942186-EBBB-47EC-AC6C-92951AC5C408}" type="pres">
      <dgm:prSet presAssocID="{56C78B63-A5C7-4B2B-BA63-5893715E2800}" presName="tx2" presStyleLbl="revTx" presStyleIdx="5" presStyleCnt="9"/>
      <dgm:spPr/>
      <dgm:t>
        <a:bodyPr/>
        <a:lstStyle/>
        <a:p>
          <a:endParaRPr lang="en-US"/>
        </a:p>
      </dgm:t>
    </dgm:pt>
    <dgm:pt modelId="{C1EB907A-2CA7-477A-B936-DF6935C67A4C}" type="pres">
      <dgm:prSet presAssocID="{56C78B63-A5C7-4B2B-BA63-5893715E2800}" presName="vert2" presStyleCnt="0"/>
      <dgm:spPr/>
    </dgm:pt>
    <dgm:pt modelId="{D762FBE7-B825-4D3D-8760-B3B3FD3939FC}" type="pres">
      <dgm:prSet presAssocID="{56C78B63-A5C7-4B2B-BA63-5893715E2800}" presName="thinLine2b" presStyleLbl="callout" presStyleIdx="2" presStyleCnt="6"/>
      <dgm:spPr/>
    </dgm:pt>
    <dgm:pt modelId="{C119B1FD-6ABF-43A8-9E9A-1269D46336A5}" type="pres">
      <dgm:prSet presAssocID="{56C78B63-A5C7-4B2B-BA63-5893715E2800}" presName="vertSpace2b" presStyleCnt="0"/>
      <dgm:spPr/>
    </dgm:pt>
    <dgm:pt modelId="{BD09C2BD-B2D4-4A63-AD39-0E8A96FF0D68}" type="pres">
      <dgm:prSet presAssocID="{14E19242-BC10-4F97-9178-0D6192C5DBFD}" presName="horz2" presStyleCnt="0"/>
      <dgm:spPr/>
    </dgm:pt>
    <dgm:pt modelId="{DA56AD35-7FA1-4FB4-A4D5-192026F83F37}" type="pres">
      <dgm:prSet presAssocID="{14E19242-BC10-4F97-9178-0D6192C5DBFD}" presName="horzSpace2" presStyleCnt="0"/>
      <dgm:spPr/>
    </dgm:pt>
    <dgm:pt modelId="{F779C73B-5B51-40A6-9699-E8EF0D557E59}" type="pres">
      <dgm:prSet presAssocID="{14E19242-BC10-4F97-9178-0D6192C5DBFD}" presName="tx2" presStyleLbl="revTx" presStyleIdx="6" presStyleCnt="9"/>
      <dgm:spPr/>
      <dgm:t>
        <a:bodyPr/>
        <a:lstStyle/>
        <a:p>
          <a:endParaRPr lang="en-US"/>
        </a:p>
      </dgm:t>
    </dgm:pt>
    <dgm:pt modelId="{B4815B4C-55FA-42E7-A9B6-63B7D52B26ED}" type="pres">
      <dgm:prSet presAssocID="{14E19242-BC10-4F97-9178-0D6192C5DBFD}" presName="vert2" presStyleCnt="0"/>
      <dgm:spPr/>
    </dgm:pt>
    <dgm:pt modelId="{8A1779E4-0C0F-4B35-93B7-62F4B351F53C}" type="pres">
      <dgm:prSet presAssocID="{14E19242-BC10-4F97-9178-0D6192C5DBFD}" presName="thinLine2b" presStyleLbl="callout" presStyleIdx="3" presStyleCnt="6"/>
      <dgm:spPr/>
    </dgm:pt>
    <dgm:pt modelId="{D8048415-8668-4BF5-843E-B43CC8615692}" type="pres">
      <dgm:prSet presAssocID="{14E19242-BC10-4F97-9178-0D6192C5DBFD}" presName="vertSpace2b" presStyleCnt="0"/>
      <dgm:spPr/>
    </dgm:pt>
    <dgm:pt modelId="{485EBD3C-3DA5-4DD2-81D4-3C378F3B1509}" type="pres">
      <dgm:prSet presAssocID="{0B2AC8F6-4F8E-481B-8467-D6CF0F26DBD3}" presName="horz2" presStyleCnt="0"/>
      <dgm:spPr/>
    </dgm:pt>
    <dgm:pt modelId="{128A619D-9EC4-4BA0-A405-3D3552513F00}" type="pres">
      <dgm:prSet presAssocID="{0B2AC8F6-4F8E-481B-8467-D6CF0F26DBD3}" presName="horzSpace2" presStyleCnt="0"/>
      <dgm:spPr/>
    </dgm:pt>
    <dgm:pt modelId="{4313723C-6AD8-4B8F-9669-10B03DAF4025}" type="pres">
      <dgm:prSet presAssocID="{0B2AC8F6-4F8E-481B-8467-D6CF0F26DBD3}" presName="tx2" presStyleLbl="revTx" presStyleIdx="7" presStyleCnt="9"/>
      <dgm:spPr/>
      <dgm:t>
        <a:bodyPr/>
        <a:lstStyle/>
        <a:p>
          <a:endParaRPr lang="en-US"/>
        </a:p>
      </dgm:t>
    </dgm:pt>
    <dgm:pt modelId="{6E80CCCB-AE12-493F-8B37-4A2D4E4971E6}" type="pres">
      <dgm:prSet presAssocID="{0B2AC8F6-4F8E-481B-8467-D6CF0F26DBD3}" presName="vert2" presStyleCnt="0"/>
      <dgm:spPr/>
    </dgm:pt>
    <dgm:pt modelId="{053E35D4-7563-436E-9809-115E7D9BC525}" type="pres">
      <dgm:prSet presAssocID="{0B2AC8F6-4F8E-481B-8467-D6CF0F26DBD3}" presName="thinLine2b" presStyleLbl="callout" presStyleIdx="4" presStyleCnt="6"/>
      <dgm:spPr/>
    </dgm:pt>
    <dgm:pt modelId="{00143C94-4517-470B-9489-2A2C039E4BFF}" type="pres">
      <dgm:prSet presAssocID="{0B2AC8F6-4F8E-481B-8467-D6CF0F26DBD3}" presName="vertSpace2b" presStyleCnt="0"/>
      <dgm:spPr/>
    </dgm:pt>
    <dgm:pt modelId="{84A472C2-112E-4A23-AFDD-71AC4671F59E}" type="pres">
      <dgm:prSet presAssocID="{B5B10568-20EE-42BD-A6FC-0728E594A827}" presName="horz2" presStyleCnt="0"/>
      <dgm:spPr/>
    </dgm:pt>
    <dgm:pt modelId="{C3217B2D-EB64-449E-9258-C6AD9755B0A0}" type="pres">
      <dgm:prSet presAssocID="{B5B10568-20EE-42BD-A6FC-0728E594A827}" presName="horzSpace2" presStyleCnt="0"/>
      <dgm:spPr/>
    </dgm:pt>
    <dgm:pt modelId="{AFBA5542-DE8B-40CE-B36D-69D4175FC452}" type="pres">
      <dgm:prSet presAssocID="{B5B10568-20EE-42BD-A6FC-0728E594A827}" presName="tx2" presStyleLbl="revTx" presStyleIdx="8" presStyleCnt="9"/>
      <dgm:spPr/>
      <dgm:t>
        <a:bodyPr/>
        <a:lstStyle/>
        <a:p>
          <a:endParaRPr lang="en-US"/>
        </a:p>
      </dgm:t>
    </dgm:pt>
    <dgm:pt modelId="{854F73C9-A4DB-4EF3-A377-3F248EADDDEA}" type="pres">
      <dgm:prSet presAssocID="{B5B10568-20EE-42BD-A6FC-0728E594A827}" presName="vert2" presStyleCnt="0"/>
      <dgm:spPr/>
    </dgm:pt>
    <dgm:pt modelId="{41580A04-E921-4969-81C0-D6E155FEC8C8}" type="pres">
      <dgm:prSet presAssocID="{B5B10568-20EE-42BD-A6FC-0728E594A827}" presName="thinLine2b" presStyleLbl="callout" presStyleIdx="5" presStyleCnt="6"/>
      <dgm:spPr/>
    </dgm:pt>
    <dgm:pt modelId="{B1DB8FEB-6195-4AF3-A7DA-7E2F13DAF538}" type="pres">
      <dgm:prSet presAssocID="{B5B10568-20EE-42BD-A6FC-0728E594A827}" presName="vertSpace2b" presStyleCnt="0"/>
      <dgm:spPr/>
    </dgm:pt>
  </dgm:ptLst>
  <dgm:cxnLst>
    <dgm:cxn modelId="{2B9E2D8B-D71C-47B0-8958-594DCEBE884C}" srcId="{AEF2E9A8-7172-4776-8AD6-7814EAFD6C60}" destId="{0B228092-2CB9-4C0D-A2D1-257FAB5D5AF3}" srcOrd="0" destOrd="0" parTransId="{D0EDE6E2-AB22-45DE-B898-CD10B0488C08}" sibTransId="{024322BC-BAD5-47E9-A5ED-2EB89A91F33C}"/>
    <dgm:cxn modelId="{7E879058-3BD6-4178-B332-812199E8E19C}" type="presOf" srcId="{A2DA58B1-76C8-458D-B599-63A47579C16D}" destId="{6351D358-249F-441B-9A2C-7C12E98F5357}" srcOrd="0" destOrd="0" presId="urn:microsoft.com/office/officeart/2008/layout/LinedList"/>
    <dgm:cxn modelId="{DF5003C5-2710-4826-881A-D22E45012A09}" srcId="{013173DC-EF0D-4209-9DD4-BB41960414BD}" destId="{E41F8B4D-A7C0-4DCD-8057-51C072B11E5C}" srcOrd="0" destOrd="0" parTransId="{6470B6DB-BD4D-4850-AEC1-DCB410690D9E}" sibTransId="{90DFA9F4-4BEE-4E6C-83DB-8CBF3AD8DA3F}"/>
    <dgm:cxn modelId="{4D112E78-4AED-48F7-9026-6A5D6F0C4DA4}" srcId="{E41F8B4D-A7C0-4DCD-8057-51C072B11E5C}" destId="{017937D2-AA64-497F-AFC9-D7C43627E2E5}" srcOrd="0" destOrd="0" parTransId="{9F68785A-F83A-4376-B44B-067E69738864}" sibTransId="{66ABF1FD-B8E6-495C-8036-1EF9240AFF95}"/>
    <dgm:cxn modelId="{03E91D64-AD03-4FB7-B575-97305D994110}" srcId="{A2DA58B1-76C8-458D-B599-63A47579C16D}" destId="{0B2AC8F6-4F8E-481B-8467-D6CF0F26DBD3}" srcOrd="2" destOrd="0" parTransId="{D6EA09A2-2ABA-419F-942C-A20BC7C40E13}" sibTransId="{70034FF6-1D19-4569-AD72-24C5C582FB89}"/>
    <dgm:cxn modelId="{0F8A50C8-59A6-41A5-9B09-311408BA6361}" srcId="{A2DA58B1-76C8-458D-B599-63A47579C16D}" destId="{B5B10568-20EE-42BD-A6FC-0728E594A827}" srcOrd="3" destOrd="0" parTransId="{E7E4E61F-20BB-4B46-9A83-A4C6D3CAF880}" sibTransId="{0791FC9F-210F-4738-8D89-2A64E9833A77}"/>
    <dgm:cxn modelId="{68D13EDF-F78D-4591-8FB1-016F3012CAA2}" type="presOf" srcId="{0B2AC8F6-4F8E-481B-8467-D6CF0F26DBD3}" destId="{4313723C-6AD8-4B8F-9669-10B03DAF4025}" srcOrd="0" destOrd="0" presId="urn:microsoft.com/office/officeart/2008/layout/LinedList"/>
    <dgm:cxn modelId="{8BE62A81-9BF5-4998-AD23-3847A4E98242}" type="presOf" srcId="{AEF2E9A8-7172-4776-8AD6-7814EAFD6C60}" destId="{F6D9D8FC-2F68-44BF-933E-A4919ACC06E1}" srcOrd="0" destOrd="0" presId="urn:microsoft.com/office/officeart/2008/layout/LinedList"/>
    <dgm:cxn modelId="{24C0E0EE-4CBF-4771-A678-0F0EC465421E}" type="presOf" srcId="{013173DC-EF0D-4209-9DD4-BB41960414BD}" destId="{A2788C02-0BF8-44D7-8539-DD9F07858F45}" srcOrd="0" destOrd="0" presId="urn:microsoft.com/office/officeart/2008/layout/LinedList"/>
    <dgm:cxn modelId="{09B74CAD-0311-40C6-ADE3-26AE7FE5AFF5}" srcId="{013173DC-EF0D-4209-9DD4-BB41960414BD}" destId="{AEF2E9A8-7172-4776-8AD6-7814EAFD6C60}" srcOrd="1" destOrd="0" parTransId="{33E38EEF-F47A-47CB-A497-AFF8889FDAED}" sibTransId="{800F1913-3BB8-48DA-B8A7-1A0FA9548C79}"/>
    <dgm:cxn modelId="{6698C452-1E60-43C2-908D-214DFAC3095E}" type="presOf" srcId="{14E19242-BC10-4F97-9178-0D6192C5DBFD}" destId="{F779C73B-5B51-40A6-9699-E8EF0D557E59}" srcOrd="0" destOrd="0" presId="urn:microsoft.com/office/officeart/2008/layout/LinedList"/>
    <dgm:cxn modelId="{3CB0FD45-F045-4140-87D8-750DEECC9EBC}" type="presOf" srcId="{B5B10568-20EE-42BD-A6FC-0728E594A827}" destId="{AFBA5542-DE8B-40CE-B36D-69D4175FC452}" srcOrd="0" destOrd="0" presId="urn:microsoft.com/office/officeart/2008/layout/LinedList"/>
    <dgm:cxn modelId="{4E015020-E6AF-46BE-A327-22A9E3A5D490}" type="presOf" srcId="{017937D2-AA64-497F-AFC9-D7C43627E2E5}" destId="{1E944A24-A309-4F78-B66B-6D28790A153C}" srcOrd="0" destOrd="0" presId="urn:microsoft.com/office/officeart/2008/layout/LinedList"/>
    <dgm:cxn modelId="{07C762E2-378C-4112-B444-8528FE1B81EC}" type="presOf" srcId="{E41F8B4D-A7C0-4DCD-8057-51C072B11E5C}" destId="{1520AB39-D840-4EE9-BB56-60485FA9CAB6}" srcOrd="0" destOrd="0" presId="urn:microsoft.com/office/officeart/2008/layout/LinedList"/>
    <dgm:cxn modelId="{B994378D-D10A-49B6-9399-EB2A98E85AC7}" srcId="{A2DA58B1-76C8-458D-B599-63A47579C16D}" destId="{14E19242-BC10-4F97-9178-0D6192C5DBFD}" srcOrd="1" destOrd="0" parTransId="{06938FB3-5CA4-43E9-A9AA-3B775DD444CF}" sibTransId="{08D6B180-9BB8-4103-86A1-055C30CB8CAD}"/>
    <dgm:cxn modelId="{5F318190-3ED2-4FE1-BB44-805325476444}" type="presOf" srcId="{0B228092-2CB9-4C0D-A2D1-257FAB5D5AF3}" destId="{1E762EFB-BABF-40CE-BD98-DB49F3EB8E30}" srcOrd="0" destOrd="0" presId="urn:microsoft.com/office/officeart/2008/layout/LinedList"/>
    <dgm:cxn modelId="{1B530A15-70DC-4788-AA4F-D34373C51550}" srcId="{013173DC-EF0D-4209-9DD4-BB41960414BD}" destId="{A2DA58B1-76C8-458D-B599-63A47579C16D}" srcOrd="2" destOrd="0" parTransId="{A1560690-0169-48CD-A5E6-D871A7F9EC10}" sibTransId="{357AA45A-3B75-4973-AECD-5721E629F0A8}"/>
    <dgm:cxn modelId="{8398C2D5-5B58-4BC4-8571-F5C937980FCE}" type="presOf" srcId="{56C78B63-A5C7-4B2B-BA63-5893715E2800}" destId="{D2942186-EBBB-47EC-AC6C-92951AC5C408}" srcOrd="0" destOrd="0" presId="urn:microsoft.com/office/officeart/2008/layout/LinedList"/>
    <dgm:cxn modelId="{9A17385C-AE84-459C-AD7A-FA9C8472214D}" srcId="{A2DA58B1-76C8-458D-B599-63A47579C16D}" destId="{56C78B63-A5C7-4B2B-BA63-5893715E2800}" srcOrd="0" destOrd="0" parTransId="{845F52E3-0D86-4120-BE45-B5925A4DBE8B}" sibTransId="{595E2169-3ED6-4989-AF5F-DFC3DC25F8DF}"/>
    <dgm:cxn modelId="{77AC9419-7356-4C63-BC3C-4F89109BD011}" type="presParOf" srcId="{A2788C02-0BF8-44D7-8539-DD9F07858F45}" destId="{B1BB9017-DDD8-420E-8E77-4C05738AAC92}" srcOrd="0" destOrd="0" presId="urn:microsoft.com/office/officeart/2008/layout/LinedList"/>
    <dgm:cxn modelId="{8C1D7492-2069-465E-ABDD-14D352FC1F6F}" type="presParOf" srcId="{A2788C02-0BF8-44D7-8539-DD9F07858F45}" destId="{F1EF2DEC-22C1-4D13-961A-DBB931051B8B}" srcOrd="1" destOrd="0" presId="urn:microsoft.com/office/officeart/2008/layout/LinedList"/>
    <dgm:cxn modelId="{1197B96F-9D3E-4DC9-9F2B-794F100964C1}" type="presParOf" srcId="{F1EF2DEC-22C1-4D13-961A-DBB931051B8B}" destId="{1520AB39-D840-4EE9-BB56-60485FA9CAB6}" srcOrd="0" destOrd="0" presId="urn:microsoft.com/office/officeart/2008/layout/LinedList"/>
    <dgm:cxn modelId="{45E46074-8434-4F9D-A6B9-EFBC0EFA62AC}" type="presParOf" srcId="{F1EF2DEC-22C1-4D13-961A-DBB931051B8B}" destId="{DD943440-25E7-486B-9F53-AA5804EA2E1A}" srcOrd="1" destOrd="0" presId="urn:microsoft.com/office/officeart/2008/layout/LinedList"/>
    <dgm:cxn modelId="{85600AD5-E79E-4F11-9775-4F06BA94E3DC}" type="presParOf" srcId="{DD943440-25E7-486B-9F53-AA5804EA2E1A}" destId="{15E7C5DA-9001-432D-85DE-FC949940E37F}" srcOrd="0" destOrd="0" presId="urn:microsoft.com/office/officeart/2008/layout/LinedList"/>
    <dgm:cxn modelId="{70610286-E6F5-4BFC-A52E-7A31E3D7FE48}" type="presParOf" srcId="{DD943440-25E7-486B-9F53-AA5804EA2E1A}" destId="{6B839DF8-B63E-47FB-BDAD-A7091AC79ED9}" srcOrd="1" destOrd="0" presId="urn:microsoft.com/office/officeart/2008/layout/LinedList"/>
    <dgm:cxn modelId="{01E7D24E-D10E-4A64-BEC1-9AF52C350EF1}" type="presParOf" srcId="{6B839DF8-B63E-47FB-BDAD-A7091AC79ED9}" destId="{B9CBCC92-DB7D-4961-A6CB-2BCB6D02C05D}" srcOrd="0" destOrd="0" presId="urn:microsoft.com/office/officeart/2008/layout/LinedList"/>
    <dgm:cxn modelId="{FC58E20A-A42D-48D1-BC34-BA2EE8857977}" type="presParOf" srcId="{6B839DF8-B63E-47FB-BDAD-A7091AC79ED9}" destId="{1E944A24-A309-4F78-B66B-6D28790A153C}" srcOrd="1" destOrd="0" presId="urn:microsoft.com/office/officeart/2008/layout/LinedList"/>
    <dgm:cxn modelId="{06192331-B1A5-4127-837E-C266FB9474DE}" type="presParOf" srcId="{6B839DF8-B63E-47FB-BDAD-A7091AC79ED9}" destId="{D70DAAE0-AAD9-48E9-A922-08126A6AEE16}" srcOrd="2" destOrd="0" presId="urn:microsoft.com/office/officeart/2008/layout/LinedList"/>
    <dgm:cxn modelId="{65123C95-7697-4D16-8AD5-659425251C1A}" type="presParOf" srcId="{DD943440-25E7-486B-9F53-AA5804EA2E1A}" destId="{AA85A81A-4BD4-4345-A0D0-0A00D146E565}" srcOrd="2" destOrd="0" presId="urn:microsoft.com/office/officeart/2008/layout/LinedList"/>
    <dgm:cxn modelId="{3D46607D-DB60-4615-9C8B-D168C6B27979}" type="presParOf" srcId="{DD943440-25E7-486B-9F53-AA5804EA2E1A}" destId="{98B37337-B658-4A0F-B3D1-ACD4796EF684}" srcOrd="3" destOrd="0" presId="urn:microsoft.com/office/officeart/2008/layout/LinedList"/>
    <dgm:cxn modelId="{B58AEBFF-666B-4E3A-8439-EF3818D263A5}" type="presParOf" srcId="{A2788C02-0BF8-44D7-8539-DD9F07858F45}" destId="{03D9D160-5554-4A69-A84F-AEF56E8B911B}" srcOrd="2" destOrd="0" presId="urn:microsoft.com/office/officeart/2008/layout/LinedList"/>
    <dgm:cxn modelId="{8E38F9A7-2254-40F9-8D6E-DCE1DC29035C}" type="presParOf" srcId="{A2788C02-0BF8-44D7-8539-DD9F07858F45}" destId="{B124C916-7BE9-42A5-8670-28A824BA5334}" srcOrd="3" destOrd="0" presId="urn:microsoft.com/office/officeart/2008/layout/LinedList"/>
    <dgm:cxn modelId="{881D3A24-1DA7-4401-B259-4A1930CC895A}" type="presParOf" srcId="{B124C916-7BE9-42A5-8670-28A824BA5334}" destId="{F6D9D8FC-2F68-44BF-933E-A4919ACC06E1}" srcOrd="0" destOrd="0" presId="urn:microsoft.com/office/officeart/2008/layout/LinedList"/>
    <dgm:cxn modelId="{0BF4C173-1AFD-4E01-8138-433CE501436B}" type="presParOf" srcId="{B124C916-7BE9-42A5-8670-28A824BA5334}" destId="{5373EB93-2C89-4F2F-AC10-44675A230269}" srcOrd="1" destOrd="0" presId="urn:microsoft.com/office/officeart/2008/layout/LinedList"/>
    <dgm:cxn modelId="{16C68EF8-5365-49D3-9586-B30535296693}" type="presParOf" srcId="{5373EB93-2C89-4F2F-AC10-44675A230269}" destId="{6D48D9CE-6B89-4B0D-BAED-633B6AA2D601}" srcOrd="0" destOrd="0" presId="urn:microsoft.com/office/officeart/2008/layout/LinedList"/>
    <dgm:cxn modelId="{7E925318-F3B7-4F1B-B357-3CED9272A2AE}" type="presParOf" srcId="{5373EB93-2C89-4F2F-AC10-44675A230269}" destId="{342BDB32-57FB-4EC3-AF3A-DCC0C27A96D2}" srcOrd="1" destOrd="0" presId="urn:microsoft.com/office/officeart/2008/layout/LinedList"/>
    <dgm:cxn modelId="{D9E4BFEA-F5E2-4460-A7CC-25AA247A10FD}" type="presParOf" srcId="{342BDB32-57FB-4EC3-AF3A-DCC0C27A96D2}" destId="{488352A3-5DE2-4A91-874F-A1468AC15CFC}" srcOrd="0" destOrd="0" presId="urn:microsoft.com/office/officeart/2008/layout/LinedList"/>
    <dgm:cxn modelId="{534008FF-35DB-4D48-B99E-F51DCDC9F46B}" type="presParOf" srcId="{342BDB32-57FB-4EC3-AF3A-DCC0C27A96D2}" destId="{1E762EFB-BABF-40CE-BD98-DB49F3EB8E30}" srcOrd="1" destOrd="0" presId="urn:microsoft.com/office/officeart/2008/layout/LinedList"/>
    <dgm:cxn modelId="{89F5DBF1-8144-41C1-BD90-9F2FE8C3FBD2}" type="presParOf" srcId="{342BDB32-57FB-4EC3-AF3A-DCC0C27A96D2}" destId="{BF307151-B181-42D5-86AE-F916CBA7D383}" srcOrd="2" destOrd="0" presId="urn:microsoft.com/office/officeart/2008/layout/LinedList"/>
    <dgm:cxn modelId="{5DA7FDFD-43CF-4860-AC47-3A0CEF9B1087}" type="presParOf" srcId="{5373EB93-2C89-4F2F-AC10-44675A230269}" destId="{83CA9487-48CB-4A6B-8059-F09B6ECE25B6}" srcOrd="2" destOrd="0" presId="urn:microsoft.com/office/officeart/2008/layout/LinedList"/>
    <dgm:cxn modelId="{B4768CB6-0502-4483-8529-CDD996142A31}" type="presParOf" srcId="{5373EB93-2C89-4F2F-AC10-44675A230269}" destId="{075A40B2-06A9-4787-BAB0-CC91A11676BA}" srcOrd="3" destOrd="0" presId="urn:microsoft.com/office/officeart/2008/layout/LinedList"/>
    <dgm:cxn modelId="{F388C1A8-8137-4FAE-B039-D1D111F67AB5}" type="presParOf" srcId="{A2788C02-0BF8-44D7-8539-DD9F07858F45}" destId="{C260F3EF-5042-4544-96BE-2E3116361867}" srcOrd="4" destOrd="0" presId="urn:microsoft.com/office/officeart/2008/layout/LinedList"/>
    <dgm:cxn modelId="{9AD385CA-6575-4908-8FB6-F4C72E3F7EC7}" type="presParOf" srcId="{A2788C02-0BF8-44D7-8539-DD9F07858F45}" destId="{9A8DF9DC-6CC8-4033-9EFE-AF595CD9EBF0}" srcOrd="5" destOrd="0" presId="urn:microsoft.com/office/officeart/2008/layout/LinedList"/>
    <dgm:cxn modelId="{17BBF450-2C0F-47BA-B1DA-DB75EEE4C573}" type="presParOf" srcId="{9A8DF9DC-6CC8-4033-9EFE-AF595CD9EBF0}" destId="{6351D358-249F-441B-9A2C-7C12E98F5357}" srcOrd="0" destOrd="0" presId="urn:microsoft.com/office/officeart/2008/layout/LinedList"/>
    <dgm:cxn modelId="{2C9EFA0B-305F-427C-AF4A-54AACE691348}" type="presParOf" srcId="{9A8DF9DC-6CC8-4033-9EFE-AF595CD9EBF0}" destId="{E4839427-666C-4FF9-8251-260C23667497}" srcOrd="1" destOrd="0" presId="urn:microsoft.com/office/officeart/2008/layout/LinedList"/>
    <dgm:cxn modelId="{D8AA96DD-4FAD-4BB0-A198-A8C559887282}" type="presParOf" srcId="{E4839427-666C-4FF9-8251-260C23667497}" destId="{0AA55859-44E3-4119-8370-9AA59A149F8A}" srcOrd="0" destOrd="0" presId="urn:microsoft.com/office/officeart/2008/layout/LinedList"/>
    <dgm:cxn modelId="{B0738666-F5AA-452F-9ED4-8FC214E4046B}" type="presParOf" srcId="{E4839427-666C-4FF9-8251-260C23667497}" destId="{24604AC8-D8A8-4179-9535-DC079DB38242}" srcOrd="1" destOrd="0" presId="urn:microsoft.com/office/officeart/2008/layout/LinedList"/>
    <dgm:cxn modelId="{A981A799-598A-4D56-A4B3-97F87DB481A5}" type="presParOf" srcId="{24604AC8-D8A8-4179-9535-DC079DB38242}" destId="{BAC3D16B-0CC2-4D7D-99E7-6A3F2448E7C1}" srcOrd="0" destOrd="0" presId="urn:microsoft.com/office/officeart/2008/layout/LinedList"/>
    <dgm:cxn modelId="{FCAA2D43-41F9-46ED-8E59-EE7225455F58}" type="presParOf" srcId="{24604AC8-D8A8-4179-9535-DC079DB38242}" destId="{D2942186-EBBB-47EC-AC6C-92951AC5C408}" srcOrd="1" destOrd="0" presId="urn:microsoft.com/office/officeart/2008/layout/LinedList"/>
    <dgm:cxn modelId="{65256F6E-8627-4D0B-AA9B-585AD833431B}" type="presParOf" srcId="{24604AC8-D8A8-4179-9535-DC079DB38242}" destId="{C1EB907A-2CA7-477A-B936-DF6935C67A4C}" srcOrd="2" destOrd="0" presId="urn:microsoft.com/office/officeart/2008/layout/LinedList"/>
    <dgm:cxn modelId="{24505083-1EB9-4DF9-AC7C-DB915A695FBB}" type="presParOf" srcId="{E4839427-666C-4FF9-8251-260C23667497}" destId="{D762FBE7-B825-4D3D-8760-B3B3FD3939FC}" srcOrd="2" destOrd="0" presId="urn:microsoft.com/office/officeart/2008/layout/LinedList"/>
    <dgm:cxn modelId="{19A7A78B-D586-47EE-BFEC-9D07775CFE06}" type="presParOf" srcId="{E4839427-666C-4FF9-8251-260C23667497}" destId="{C119B1FD-6ABF-43A8-9E9A-1269D46336A5}" srcOrd="3" destOrd="0" presId="urn:microsoft.com/office/officeart/2008/layout/LinedList"/>
    <dgm:cxn modelId="{85C104C6-7F40-40B6-B734-64DA98D41277}" type="presParOf" srcId="{E4839427-666C-4FF9-8251-260C23667497}" destId="{BD09C2BD-B2D4-4A63-AD39-0E8A96FF0D68}" srcOrd="4" destOrd="0" presId="urn:microsoft.com/office/officeart/2008/layout/LinedList"/>
    <dgm:cxn modelId="{1943B8C2-06AC-4F7D-B170-29ED03CFE934}" type="presParOf" srcId="{BD09C2BD-B2D4-4A63-AD39-0E8A96FF0D68}" destId="{DA56AD35-7FA1-4FB4-A4D5-192026F83F37}" srcOrd="0" destOrd="0" presId="urn:microsoft.com/office/officeart/2008/layout/LinedList"/>
    <dgm:cxn modelId="{F351AD19-3E78-49E0-A289-80749EE46F74}" type="presParOf" srcId="{BD09C2BD-B2D4-4A63-AD39-0E8A96FF0D68}" destId="{F779C73B-5B51-40A6-9699-E8EF0D557E59}" srcOrd="1" destOrd="0" presId="urn:microsoft.com/office/officeart/2008/layout/LinedList"/>
    <dgm:cxn modelId="{27CF5E1E-21F9-411D-936C-3D6F23B08B14}" type="presParOf" srcId="{BD09C2BD-B2D4-4A63-AD39-0E8A96FF0D68}" destId="{B4815B4C-55FA-42E7-A9B6-63B7D52B26ED}" srcOrd="2" destOrd="0" presId="urn:microsoft.com/office/officeart/2008/layout/LinedList"/>
    <dgm:cxn modelId="{5F8C08FF-D624-4B23-A03E-7D8317A7D3AD}" type="presParOf" srcId="{E4839427-666C-4FF9-8251-260C23667497}" destId="{8A1779E4-0C0F-4B35-93B7-62F4B351F53C}" srcOrd="5" destOrd="0" presId="urn:microsoft.com/office/officeart/2008/layout/LinedList"/>
    <dgm:cxn modelId="{F4EC4E01-B077-46DA-8949-1612BE663272}" type="presParOf" srcId="{E4839427-666C-4FF9-8251-260C23667497}" destId="{D8048415-8668-4BF5-843E-B43CC8615692}" srcOrd="6" destOrd="0" presId="urn:microsoft.com/office/officeart/2008/layout/LinedList"/>
    <dgm:cxn modelId="{8F0CA34B-A3E3-4BD5-85AE-39E16FB202DF}" type="presParOf" srcId="{E4839427-666C-4FF9-8251-260C23667497}" destId="{485EBD3C-3DA5-4DD2-81D4-3C378F3B1509}" srcOrd="7" destOrd="0" presId="urn:microsoft.com/office/officeart/2008/layout/LinedList"/>
    <dgm:cxn modelId="{B92F1BE0-51AF-4658-9C86-EF929A99654D}" type="presParOf" srcId="{485EBD3C-3DA5-4DD2-81D4-3C378F3B1509}" destId="{128A619D-9EC4-4BA0-A405-3D3552513F00}" srcOrd="0" destOrd="0" presId="urn:microsoft.com/office/officeart/2008/layout/LinedList"/>
    <dgm:cxn modelId="{29656526-E21A-46FA-BECB-27B4527DDCB8}" type="presParOf" srcId="{485EBD3C-3DA5-4DD2-81D4-3C378F3B1509}" destId="{4313723C-6AD8-4B8F-9669-10B03DAF4025}" srcOrd="1" destOrd="0" presId="urn:microsoft.com/office/officeart/2008/layout/LinedList"/>
    <dgm:cxn modelId="{6BBD207C-F3BE-4BD8-A9BC-5CEF8078FB90}" type="presParOf" srcId="{485EBD3C-3DA5-4DD2-81D4-3C378F3B1509}" destId="{6E80CCCB-AE12-493F-8B37-4A2D4E4971E6}" srcOrd="2" destOrd="0" presId="urn:microsoft.com/office/officeart/2008/layout/LinedList"/>
    <dgm:cxn modelId="{85B8FDBB-9304-433B-8BD2-FB4B6960CA29}" type="presParOf" srcId="{E4839427-666C-4FF9-8251-260C23667497}" destId="{053E35D4-7563-436E-9809-115E7D9BC525}" srcOrd="8" destOrd="0" presId="urn:microsoft.com/office/officeart/2008/layout/LinedList"/>
    <dgm:cxn modelId="{EDB6B3BF-EB6B-42B8-92AE-50AAFA3DB86B}" type="presParOf" srcId="{E4839427-666C-4FF9-8251-260C23667497}" destId="{00143C94-4517-470B-9489-2A2C039E4BFF}" srcOrd="9" destOrd="0" presId="urn:microsoft.com/office/officeart/2008/layout/LinedList"/>
    <dgm:cxn modelId="{92F217F6-51FC-42E3-BCF1-5AD515700144}" type="presParOf" srcId="{E4839427-666C-4FF9-8251-260C23667497}" destId="{84A472C2-112E-4A23-AFDD-71AC4671F59E}" srcOrd="10" destOrd="0" presId="urn:microsoft.com/office/officeart/2008/layout/LinedList"/>
    <dgm:cxn modelId="{7CD56775-DD25-41A5-807A-8CAFEBEAD20F}" type="presParOf" srcId="{84A472C2-112E-4A23-AFDD-71AC4671F59E}" destId="{C3217B2D-EB64-449E-9258-C6AD9755B0A0}" srcOrd="0" destOrd="0" presId="urn:microsoft.com/office/officeart/2008/layout/LinedList"/>
    <dgm:cxn modelId="{F203CE87-09C5-4E7C-BC83-1A4DE40E1A91}" type="presParOf" srcId="{84A472C2-112E-4A23-AFDD-71AC4671F59E}" destId="{AFBA5542-DE8B-40CE-B36D-69D4175FC452}" srcOrd="1" destOrd="0" presId="urn:microsoft.com/office/officeart/2008/layout/LinedList"/>
    <dgm:cxn modelId="{4A1239C1-E120-44FB-AAB2-E9A63044D7B1}" type="presParOf" srcId="{84A472C2-112E-4A23-AFDD-71AC4671F59E}" destId="{854F73C9-A4DB-4EF3-A377-3F248EADDDEA}" srcOrd="2" destOrd="0" presId="urn:microsoft.com/office/officeart/2008/layout/LinedList"/>
    <dgm:cxn modelId="{41F63F00-FEC6-4D12-92F8-B5867CECA24A}" type="presParOf" srcId="{E4839427-666C-4FF9-8251-260C23667497}" destId="{41580A04-E921-4969-81C0-D6E155FEC8C8}" srcOrd="11" destOrd="0" presId="urn:microsoft.com/office/officeart/2008/layout/LinedList"/>
    <dgm:cxn modelId="{CD4EEA0B-42F8-4E69-9A0F-040E84683A26}" type="presParOf" srcId="{E4839427-666C-4FF9-8251-260C23667497}" destId="{B1DB8FEB-6195-4AF3-A7DA-7E2F13DAF53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538CBB-5E23-49BD-9EE1-8DED330166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660E1D-1AD1-410F-AB4C-E5D91583A2AA}">
      <dgm:prSet/>
      <dgm:spPr/>
      <dgm:t>
        <a:bodyPr/>
        <a:lstStyle/>
        <a:p>
          <a:pPr rtl="0"/>
          <a:r>
            <a:rPr lang="en-US" smtClean="0"/>
            <a:t>Horn and Carroll (1996)</a:t>
          </a:r>
          <a:endParaRPr lang="en-US" dirty="0"/>
        </a:p>
      </dgm:t>
    </dgm:pt>
    <dgm:pt modelId="{CD446661-2078-4380-8A29-BA681F6B92EB}" type="parTrans" cxnId="{B412C635-2C4D-4BBA-A1B2-3456E4355AEC}">
      <dgm:prSet/>
      <dgm:spPr/>
      <dgm:t>
        <a:bodyPr/>
        <a:lstStyle/>
        <a:p>
          <a:endParaRPr lang="en-US"/>
        </a:p>
      </dgm:t>
    </dgm:pt>
    <dgm:pt modelId="{37C67AD6-33F3-4E5F-A659-F53250685887}" type="sibTrans" cxnId="{B412C635-2C4D-4BBA-A1B2-3456E4355AEC}">
      <dgm:prSet/>
      <dgm:spPr/>
      <dgm:t>
        <a:bodyPr/>
        <a:lstStyle/>
        <a:p>
          <a:endParaRPr lang="en-US"/>
        </a:p>
      </dgm:t>
    </dgm:pt>
    <dgm:pt modelId="{6A9B78D8-8D48-4372-8D2C-69B0A3C189A2}">
      <dgm:prSet/>
      <dgm:spPr/>
      <dgm:t>
        <a:bodyPr/>
        <a:lstStyle/>
        <a:p>
          <a:pPr rtl="0"/>
          <a:r>
            <a:rPr lang="en-US" dirty="0" smtClean="0"/>
            <a:t>“Choices and behavior that may increase students’ risk of attrition” (p. 6)</a:t>
          </a:r>
          <a:endParaRPr lang="en-US" dirty="0"/>
        </a:p>
      </dgm:t>
    </dgm:pt>
    <dgm:pt modelId="{7D2D56DF-835D-46BB-8505-3F2474D26AB8}" type="parTrans" cxnId="{B13A91EB-FEA3-47A9-A8FA-DF600F40BB35}">
      <dgm:prSet/>
      <dgm:spPr/>
      <dgm:t>
        <a:bodyPr/>
        <a:lstStyle/>
        <a:p>
          <a:endParaRPr lang="en-US"/>
        </a:p>
      </dgm:t>
    </dgm:pt>
    <dgm:pt modelId="{A3E731DD-CD72-4FB3-A955-472D1A695DF5}" type="sibTrans" cxnId="{B13A91EB-FEA3-47A9-A8FA-DF600F40BB35}">
      <dgm:prSet/>
      <dgm:spPr/>
      <dgm:t>
        <a:bodyPr/>
        <a:lstStyle/>
        <a:p>
          <a:endParaRPr lang="en-US"/>
        </a:p>
      </dgm:t>
    </dgm:pt>
    <dgm:pt modelId="{BC8CAF13-5180-4000-8572-55A213EC8D05}">
      <dgm:prSet/>
      <dgm:spPr/>
      <dgm:t>
        <a:bodyPr/>
        <a:lstStyle/>
        <a:p>
          <a:pPr rtl="0"/>
          <a:r>
            <a:rPr lang="en-US" dirty="0" smtClean="0"/>
            <a:t>Intervention is [</a:t>
          </a:r>
          <a:r>
            <a:rPr lang="en-US" i="1" dirty="0" smtClean="0"/>
            <a:t>sometimes</a:t>
          </a:r>
          <a:r>
            <a:rPr lang="en-US" dirty="0" smtClean="0"/>
            <a:t>] possible</a:t>
          </a:r>
          <a:endParaRPr lang="en-US" dirty="0"/>
        </a:p>
      </dgm:t>
    </dgm:pt>
    <dgm:pt modelId="{27C6C39B-C010-43AF-BD40-D36F5C566E16}" type="parTrans" cxnId="{9ADAA9CE-578E-4E29-A7D6-F0C389FDB5B5}">
      <dgm:prSet/>
      <dgm:spPr/>
      <dgm:t>
        <a:bodyPr/>
        <a:lstStyle/>
        <a:p>
          <a:endParaRPr lang="en-US"/>
        </a:p>
      </dgm:t>
    </dgm:pt>
    <dgm:pt modelId="{9247E004-581F-4034-B6D3-B1673731B6AA}" type="sibTrans" cxnId="{9ADAA9CE-578E-4E29-A7D6-F0C389FDB5B5}">
      <dgm:prSet/>
      <dgm:spPr/>
      <dgm:t>
        <a:bodyPr/>
        <a:lstStyle/>
        <a:p>
          <a:endParaRPr lang="en-US"/>
        </a:p>
      </dgm:t>
    </dgm:pt>
    <dgm:pt modelId="{61EB6424-FB25-47CA-A469-4F921D8BAC01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Support to overcome obstacles</a:t>
          </a:r>
          <a:endParaRPr lang="en-US" dirty="0">
            <a:latin typeface="+mn-lt"/>
          </a:endParaRPr>
        </a:p>
      </dgm:t>
    </dgm:pt>
    <dgm:pt modelId="{4F090167-293A-4F10-B7B8-D560B0ED60DD}" type="parTrans" cxnId="{FB1DEF79-18E1-4D56-833B-A7520701BE95}">
      <dgm:prSet/>
      <dgm:spPr/>
      <dgm:t>
        <a:bodyPr/>
        <a:lstStyle/>
        <a:p>
          <a:endParaRPr lang="en-US"/>
        </a:p>
      </dgm:t>
    </dgm:pt>
    <dgm:pt modelId="{5F28D5F5-E727-4D8D-8215-D75BE03F61B8}" type="sibTrans" cxnId="{FB1DEF79-18E1-4D56-833B-A7520701BE95}">
      <dgm:prSet/>
      <dgm:spPr/>
      <dgm:t>
        <a:bodyPr/>
        <a:lstStyle/>
        <a:p>
          <a:endParaRPr lang="en-US"/>
        </a:p>
      </dgm:t>
    </dgm:pt>
    <dgm:pt modelId="{34247F3C-B9D6-4F83-A0FA-19224A55A50D}">
      <dgm:prSet/>
      <dgm:spPr/>
      <dgm:t>
        <a:bodyPr/>
        <a:lstStyle/>
        <a:p>
          <a:pPr rtl="0"/>
          <a:r>
            <a:rPr lang="en-US" dirty="0" smtClean="0"/>
            <a:t>Encouragement</a:t>
          </a:r>
          <a:endParaRPr lang="en-US" dirty="0"/>
        </a:p>
      </dgm:t>
    </dgm:pt>
    <dgm:pt modelId="{F9AA12E4-B55E-46FB-AFFF-5521BB0F867D}" type="parTrans" cxnId="{A6069FCA-9EDD-4EA4-9483-406592E705F5}">
      <dgm:prSet/>
      <dgm:spPr/>
      <dgm:t>
        <a:bodyPr/>
        <a:lstStyle/>
        <a:p>
          <a:endParaRPr lang="en-US"/>
        </a:p>
      </dgm:t>
    </dgm:pt>
    <dgm:pt modelId="{FD27DED5-E82C-4A89-A5B8-9DF0C025637F}" type="sibTrans" cxnId="{A6069FCA-9EDD-4EA4-9483-406592E705F5}">
      <dgm:prSet/>
      <dgm:spPr/>
      <dgm:t>
        <a:bodyPr/>
        <a:lstStyle/>
        <a:p>
          <a:endParaRPr lang="en-US"/>
        </a:p>
      </dgm:t>
    </dgm:pt>
    <dgm:pt modelId="{97069AC4-4A88-4B28-B8FE-E2F6DEDE62BD}">
      <dgm:prSet/>
      <dgm:spPr/>
      <dgm:t>
        <a:bodyPr/>
        <a:lstStyle/>
        <a:p>
          <a:pPr rtl="0"/>
          <a:r>
            <a:rPr lang="en-US" dirty="0" smtClean="0"/>
            <a:t>One point for each characteristic</a:t>
          </a:r>
          <a:endParaRPr lang="en-US" dirty="0"/>
        </a:p>
      </dgm:t>
    </dgm:pt>
    <dgm:pt modelId="{FF5E1742-01E4-4F7D-B326-549D6A2A0F7F}" type="parTrans" cxnId="{468273B3-41BB-4A25-A5D4-FF7DB9F1300B}">
      <dgm:prSet/>
      <dgm:spPr/>
      <dgm:t>
        <a:bodyPr/>
        <a:lstStyle/>
        <a:p>
          <a:endParaRPr lang="en-US"/>
        </a:p>
      </dgm:t>
    </dgm:pt>
    <dgm:pt modelId="{91730209-8BBD-4F8B-860C-1FCB5715AD7B}" type="sibTrans" cxnId="{468273B3-41BB-4A25-A5D4-FF7DB9F1300B}">
      <dgm:prSet/>
      <dgm:spPr/>
      <dgm:t>
        <a:bodyPr/>
        <a:lstStyle/>
        <a:p>
          <a:endParaRPr lang="en-US"/>
        </a:p>
      </dgm:t>
    </dgm:pt>
    <dgm:pt modelId="{F0284D02-29F3-4687-A805-B14BACD1EE55}">
      <dgm:prSet/>
      <dgm:spPr/>
      <dgm:t>
        <a:bodyPr/>
        <a:lstStyle/>
        <a:p>
          <a:pPr rtl="0"/>
          <a:r>
            <a:rPr lang="en-US" dirty="0" smtClean="0"/>
            <a:t>Level of Nontraditional</a:t>
          </a:r>
          <a:endParaRPr lang="en-US" dirty="0"/>
        </a:p>
      </dgm:t>
    </dgm:pt>
    <dgm:pt modelId="{03307CE8-7113-4B8D-A603-00982B3A2F61}" type="parTrans" cxnId="{4DA52397-BA5A-49EB-A1EC-153EEB5418E8}">
      <dgm:prSet/>
      <dgm:spPr/>
      <dgm:t>
        <a:bodyPr/>
        <a:lstStyle/>
        <a:p>
          <a:endParaRPr lang="en-US"/>
        </a:p>
      </dgm:t>
    </dgm:pt>
    <dgm:pt modelId="{B7CCC16C-7698-4A36-B480-0B9094FE3A91}" type="sibTrans" cxnId="{4DA52397-BA5A-49EB-A1EC-153EEB5418E8}">
      <dgm:prSet/>
      <dgm:spPr/>
      <dgm:t>
        <a:bodyPr/>
        <a:lstStyle/>
        <a:p>
          <a:endParaRPr lang="en-US"/>
        </a:p>
      </dgm:t>
    </dgm:pt>
    <dgm:pt modelId="{E00DB4DD-78B1-4C95-B346-66EE1E2EE5B6}">
      <dgm:prSet/>
      <dgm:spPr/>
      <dgm:t>
        <a:bodyPr/>
        <a:lstStyle/>
        <a:p>
          <a:pPr rtl="0"/>
          <a:r>
            <a:rPr lang="en-US" b="1" i="1" dirty="0" smtClean="0"/>
            <a:t>Captures students with “non-traditional “ issues who aren’t “non-traditional” age</a:t>
          </a:r>
          <a:endParaRPr lang="en-US" b="1" i="1" dirty="0"/>
        </a:p>
      </dgm:t>
    </dgm:pt>
    <dgm:pt modelId="{05914CEB-2894-4117-A373-07FE1C21E4BC}" type="parTrans" cxnId="{281397C9-C9A1-4C8B-BDED-3059FB6C4749}">
      <dgm:prSet/>
      <dgm:spPr/>
      <dgm:t>
        <a:bodyPr/>
        <a:lstStyle/>
        <a:p>
          <a:endParaRPr lang="en-US"/>
        </a:p>
      </dgm:t>
    </dgm:pt>
    <dgm:pt modelId="{B8C7165D-9EA6-4E51-83B2-255018BEE759}" type="sibTrans" cxnId="{281397C9-C9A1-4C8B-BDED-3059FB6C4749}">
      <dgm:prSet/>
      <dgm:spPr/>
      <dgm:t>
        <a:bodyPr/>
        <a:lstStyle/>
        <a:p>
          <a:endParaRPr lang="en-US"/>
        </a:p>
      </dgm:t>
    </dgm:pt>
    <dgm:pt modelId="{F885C09E-9610-4A96-9F2F-A26510E98DE3}" type="pres">
      <dgm:prSet presAssocID="{B8538CBB-5E23-49BD-9EE1-8DED330166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BBBB6EC-BDE9-4A72-8755-A4B6F66C9E8D}" type="pres">
      <dgm:prSet presAssocID="{ED660E1D-1AD1-410F-AB4C-E5D91583A2AA}" presName="thickLine" presStyleLbl="alignNode1" presStyleIdx="0" presStyleCnt="1"/>
      <dgm:spPr/>
    </dgm:pt>
    <dgm:pt modelId="{508DED1B-84BF-464F-BC99-9202F91E1275}" type="pres">
      <dgm:prSet presAssocID="{ED660E1D-1AD1-410F-AB4C-E5D91583A2AA}" presName="horz1" presStyleCnt="0"/>
      <dgm:spPr/>
    </dgm:pt>
    <dgm:pt modelId="{56186468-C392-4471-8513-0C9414DB18AE}" type="pres">
      <dgm:prSet presAssocID="{ED660E1D-1AD1-410F-AB4C-E5D91583A2AA}" presName="tx1" presStyleLbl="revTx" presStyleIdx="0" presStyleCnt="8"/>
      <dgm:spPr/>
      <dgm:t>
        <a:bodyPr/>
        <a:lstStyle/>
        <a:p>
          <a:endParaRPr lang="en-US"/>
        </a:p>
      </dgm:t>
    </dgm:pt>
    <dgm:pt modelId="{DB1251DF-EA69-4610-9F59-AE4808C0499E}" type="pres">
      <dgm:prSet presAssocID="{ED660E1D-1AD1-410F-AB4C-E5D91583A2AA}" presName="vert1" presStyleCnt="0"/>
      <dgm:spPr/>
    </dgm:pt>
    <dgm:pt modelId="{9C3405F6-8EF2-4953-A3E9-4A0AE9E7B9E2}" type="pres">
      <dgm:prSet presAssocID="{6A9B78D8-8D48-4372-8D2C-69B0A3C189A2}" presName="vertSpace2a" presStyleCnt="0"/>
      <dgm:spPr/>
    </dgm:pt>
    <dgm:pt modelId="{0A1FA60F-2B54-4066-B2E0-3D4A1CEA259F}" type="pres">
      <dgm:prSet presAssocID="{6A9B78D8-8D48-4372-8D2C-69B0A3C189A2}" presName="horz2" presStyleCnt="0"/>
      <dgm:spPr/>
    </dgm:pt>
    <dgm:pt modelId="{7753A090-A210-405C-A746-BB84C9756320}" type="pres">
      <dgm:prSet presAssocID="{6A9B78D8-8D48-4372-8D2C-69B0A3C189A2}" presName="horzSpace2" presStyleCnt="0"/>
      <dgm:spPr/>
    </dgm:pt>
    <dgm:pt modelId="{D9FF1B7C-8350-40A2-A670-4F685A08B3D9}" type="pres">
      <dgm:prSet presAssocID="{6A9B78D8-8D48-4372-8D2C-69B0A3C189A2}" presName="tx2" presStyleLbl="revTx" presStyleIdx="1" presStyleCnt="8" custScaleX="191361"/>
      <dgm:spPr/>
      <dgm:t>
        <a:bodyPr/>
        <a:lstStyle/>
        <a:p>
          <a:endParaRPr lang="en-US"/>
        </a:p>
      </dgm:t>
    </dgm:pt>
    <dgm:pt modelId="{59B78D79-B6DC-4519-84CF-6145DADBB0C2}" type="pres">
      <dgm:prSet presAssocID="{6A9B78D8-8D48-4372-8D2C-69B0A3C189A2}" presName="vert2" presStyleCnt="0"/>
      <dgm:spPr/>
    </dgm:pt>
    <dgm:pt modelId="{1B80E531-CF57-4236-B473-DE0F58FAB545}" type="pres">
      <dgm:prSet presAssocID="{6A9B78D8-8D48-4372-8D2C-69B0A3C189A2}" presName="thinLine2b" presStyleLbl="callout" presStyleIdx="0" presStyleCnt="5"/>
      <dgm:spPr/>
    </dgm:pt>
    <dgm:pt modelId="{D229F009-F1F7-4C64-94E5-AAAE21D6CA35}" type="pres">
      <dgm:prSet presAssocID="{6A9B78D8-8D48-4372-8D2C-69B0A3C189A2}" presName="vertSpace2b" presStyleCnt="0"/>
      <dgm:spPr/>
    </dgm:pt>
    <dgm:pt modelId="{CB0548F0-F9E7-41FB-8077-3F33BCFBDC34}" type="pres">
      <dgm:prSet presAssocID="{BC8CAF13-5180-4000-8572-55A213EC8D05}" presName="horz2" presStyleCnt="0"/>
      <dgm:spPr/>
    </dgm:pt>
    <dgm:pt modelId="{75AD542C-0D6E-4957-A5FF-AB937B48FAC4}" type="pres">
      <dgm:prSet presAssocID="{BC8CAF13-5180-4000-8572-55A213EC8D05}" presName="horzSpace2" presStyleCnt="0"/>
      <dgm:spPr/>
    </dgm:pt>
    <dgm:pt modelId="{D2C0ADD5-37EF-4B92-9A70-5CE74B249D7E}" type="pres">
      <dgm:prSet presAssocID="{BC8CAF13-5180-4000-8572-55A213EC8D05}" presName="tx2" presStyleLbl="revTx" presStyleIdx="2" presStyleCnt="8" custLinFactNeighborX="594" custLinFactNeighborY="-9843"/>
      <dgm:spPr/>
      <dgm:t>
        <a:bodyPr/>
        <a:lstStyle/>
        <a:p>
          <a:endParaRPr lang="en-US"/>
        </a:p>
      </dgm:t>
    </dgm:pt>
    <dgm:pt modelId="{B20E0335-EB37-4BDF-84D1-3E68661782ED}" type="pres">
      <dgm:prSet presAssocID="{BC8CAF13-5180-4000-8572-55A213EC8D05}" presName="vert2" presStyleCnt="0"/>
      <dgm:spPr/>
    </dgm:pt>
    <dgm:pt modelId="{93174A54-F18D-4A4C-90D4-893F7750B68B}" type="pres">
      <dgm:prSet presAssocID="{61EB6424-FB25-47CA-A469-4F921D8BAC01}" presName="horz3" presStyleCnt="0"/>
      <dgm:spPr/>
    </dgm:pt>
    <dgm:pt modelId="{686D9732-7CD0-4F07-B847-4CA26DCD53F9}" type="pres">
      <dgm:prSet presAssocID="{61EB6424-FB25-47CA-A469-4F921D8BAC01}" presName="horzSpace3" presStyleCnt="0"/>
      <dgm:spPr/>
    </dgm:pt>
    <dgm:pt modelId="{5824E80A-8E64-487A-9371-7ED91C3F93D3}" type="pres">
      <dgm:prSet presAssocID="{61EB6424-FB25-47CA-A469-4F921D8BAC01}" presName="tx3" presStyleLbl="revTx" presStyleIdx="3" presStyleCnt="8" custScaleX="114814"/>
      <dgm:spPr/>
      <dgm:t>
        <a:bodyPr/>
        <a:lstStyle/>
        <a:p>
          <a:endParaRPr lang="en-US"/>
        </a:p>
      </dgm:t>
    </dgm:pt>
    <dgm:pt modelId="{290FB1F8-F45A-4183-981E-83DDDDBC82A0}" type="pres">
      <dgm:prSet presAssocID="{61EB6424-FB25-47CA-A469-4F921D8BAC01}" presName="vert3" presStyleCnt="0"/>
      <dgm:spPr/>
    </dgm:pt>
    <dgm:pt modelId="{89E3BB00-7942-4046-8440-D15589B04854}" type="pres">
      <dgm:prSet presAssocID="{5F28D5F5-E727-4D8D-8215-D75BE03F61B8}" presName="thinLine3" presStyleLbl="callout" presStyleIdx="1" presStyleCnt="5"/>
      <dgm:spPr/>
    </dgm:pt>
    <dgm:pt modelId="{E0F4B902-8552-4CFD-AACA-F925C7DD690A}" type="pres">
      <dgm:prSet presAssocID="{34247F3C-B9D6-4F83-A0FA-19224A55A50D}" presName="horz3" presStyleCnt="0"/>
      <dgm:spPr/>
    </dgm:pt>
    <dgm:pt modelId="{9A69D51A-036C-4A7D-8A4C-99A74F38E623}" type="pres">
      <dgm:prSet presAssocID="{34247F3C-B9D6-4F83-A0FA-19224A55A50D}" presName="horzSpace3" presStyleCnt="0"/>
      <dgm:spPr/>
    </dgm:pt>
    <dgm:pt modelId="{0125B06E-A3CE-4717-93E4-2071B0BF22B4}" type="pres">
      <dgm:prSet presAssocID="{34247F3C-B9D6-4F83-A0FA-19224A55A50D}" presName="tx3" presStyleLbl="revTx" presStyleIdx="4" presStyleCnt="8"/>
      <dgm:spPr/>
      <dgm:t>
        <a:bodyPr/>
        <a:lstStyle/>
        <a:p>
          <a:endParaRPr lang="en-US"/>
        </a:p>
      </dgm:t>
    </dgm:pt>
    <dgm:pt modelId="{DB92E6A1-442A-4673-90B1-BB0C042E622A}" type="pres">
      <dgm:prSet presAssocID="{34247F3C-B9D6-4F83-A0FA-19224A55A50D}" presName="vert3" presStyleCnt="0"/>
      <dgm:spPr/>
    </dgm:pt>
    <dgm:pt modelId="{86209ABD-2E73-4F87-BD82-73C4778E20C1}" type="pres">
      <dgm:prSet presAssocID="{BC8CAF13-5180-4000-8572-55A213EC8D05}" presName="thinLine2b" presStyleLbl="callout" presStyleIdx="2" presStyleCnt="5"/>
      <dgm:spPr/>
    </dgm:pt>
    <dgm:pt modelId="{A9C8FCAB-031F-4F15-A759-EB995CA31628}" type="pres">
      <dgm:prSet presAssocID="{BC8CAF13-5180-4000-8572-55A213EC8D05}" presName="vertSpace2b" presStyleCnt="0"/>
      <dgm:spPr/>
    </dgm:pt>
    <dgm:pt modelId="{C9F3ACCB-37CF-4D16-A10B-8BAB190F50B5}" type="pres">
      <dgm:prSet presAssocID="{97069AC4-4A88-4B28-B8FE-E2F6DEDE62BD}" presName="horz2" presStyleCnt="0"/>
      <dgm:spPr/>
    </dgm:pt>
    <dgm:pt modelId="{FF6171BC-EA56-4156-9356-E616A6BB008A}" type="pres">
      <dgm:prSet presAssocID="{97069AC4-4A88-4B28-B8FE-E2F6DEDE62BD}" presName="horzSpace2" presStyleCnt="0"/>
      <dgm:spPr/>
    </dgm:pt>
    <dgm:pt modelId="{848EF70F-DF74-4D09-96D1-12F19E69F842}" type="pres">
      <dgm:prSet presAssocID="{97069AC4-4A88-4B28-B8FE-E2F6DEDE62BD}" presName="tx2" presStyleLbl="revTx" presStyleIdx="5" presStyleCnt="8"/>
      <dgm:spPr/>
      <dgm:t>
        <a:bodyPr/>
        <a:lstStyle/>
        <a:p>
          <a:endParaRPr lang="en-US"/>
        </a:p>
      </dgm:t>
    </dgm:pt>
    <dgm:pt modelId="{2D1253CC-2DBC-471A-9D47-07EFD215AF9E}" type="pres">
      <dgm:prSet presAssocID="{97069AC4-4A88-4B28-B8FE-E2F6DEDE62BD}" presName="vert2" presStyleCnt="0"/>
      <dgm:spPr/>
    </dgm:pt>
    <dgm:pt modelId="{732818E4-8677-483C-9F77-FD2CF7519221}" type="pres">
      <dgm:prSet presAssocID="{F0284D02-29F3-4687-A805-B14BACD1EE55}" presName="horz3" presStyleCnt="0"/>
      <dgm:spPr/>
    </dgm:pt>
    <dgm:pt modelId="{0DA5BEEC-0529-479F-839F-1574143D2BD4}" type="pres">
      <dgm:prSet presAssocID="{F0284D02-29F3-4687-A805-B14BACD1EE55}" presName="horzSpace3" presStyleCnt="0"/>
      <dgm:spPr/>
    </dgm:pt>
    <dgm:pt modelId="{6C0EED96-FB9C-4871-88BE-E36659331886}" type="pres">
      <dgm:prSet presAssocID="{F0284D02-29F3-4687-A805-B14BACD1EE55}" presName="tx3" presStyleLbl="revTx" presStyleIdx="6" presStyleCnt="8"/>
      <dgm:spPr/>
      <dgm:t>
        <a:bodyPr/>
        <a:lstStyle/>
        <a:p>
          <a:endParaRPr lang="en-US"/>
        </a:p>
      </dgm:t>
    </dgm:pt>
    <dgm:pt modelId="{9987D9A3-6E5F-4B8E-8DB9-82AECECDF1F8}" type="pres">
      <dgm:prSet presAssocID="{F0284D02-29F3-4687-A805-B14BACD1EE55}" presName="vert3" presStyleCnt="0"/>
      <dgm:spPr/>
    </dgm:pt>
    <dgm:pt modelId="{52FDA1A9-02B8-4052-8598-68B9C448E310}" type="pres">
      <dgm:prSet presAssocID="{97069AC4-4A88-4B28-B8FE-E2F6DEDE62BD}" presName="thinLine2b" presStyleLbl="callout" presStyleIdx="3" presStyleCnt="5"/>
      <dgm:spPr/>
    </dgm:pt>
    <dgm:pt modelId="{58258EEF-5F4D-44D7-8718-62A7EA21FBEA}" type="pres">
      <dgm:prSet presAssocID="{97069AC4-4A88-4B28-B8FE-E2F6DEDE62BD}" presName="vertSpace2b" presStyleCnt="0"/>
      <dgm:spPr/>
    </dgm:pt>
    <dgm:pt modelId="{86389B9A-C90B-45C2-9499-3BD829F357B3}" type="pres">
      <dgm:prSet presAssocID="{E00DB4DD-78B1-4C95-B346-66EE1E2EE5B6}" presName="horz2" presStyleCnt="0"/>
      <dgm:spPr/>
    </dgm:pt>
    <dgm:pt modelId="{ECC39DD8-BEF8-49F2-8896-AE4CFA1A7C2F}" type="pres">
      <dgm:prSet presAssocID="{E00DB4DD-78B1-4C95-B346-66EE1E2EE5B6}" presName="horzSpace2" presStyleCnt="0"/>
      <dgm:spPr/>
    </dgm:pt>
    <dgm:pt modelId="{F4A5EFEE-0265-4D03-A1F0-C51C9ED2BB7E}" type="pres">
      <dgm:prSet presAssocID="{E00DB4DD-78B1-4C95-B346-66EE1E2EE5B6}" presName="tx2" presStyleLbl="revTx" presStyleIdx="7" presStyleCnt="8" custScaleX="162725" custLinFactNeighborX="-618" custLinFactNeighborY="-8859"/>
      <dgm:spPr/>
      <dgm:t>
        <a:bodyPr/>
        <a:lstStyle/>
        <a:p>
          <a:endParaRPr lang="en-US"/>
        </a:p>
      </dgm:t>
    </dgm:pt>
    <dgm:pt modelId="{800D7C02-DFB1-4CC4-9A66-5293CE1A33B5}" type="pres">
      <dgm:prSet presAssocID="{E00DB4DD-78B1-4C95-B346-66EE1E2EE5B6}" presName="vert2" presStyleCnt="0"/>
      <dgm:spPr/>
    </dgm:pt>
    <dgm:pt modelId="{3903B062-094F-4C7D-9EF3-5488EAA7746F}" type="pres">
      <dgm:prSet presAssocID="{E00DB4DD-78B1-4C95-B346-66EE1E2EE5B6}" presName="thinLine2b" presStyleLbl="callout" presStyleIdx="4" presStyleCnt="5"/>
      <dgm:spPr/>
    </dgm:pt>
    <dgm:pt modelId="{890561FF-DB1D-498E-B2B0-3975547DBC20}" type="pres">
      <dgm:prSet presAssocID="{E00DB4DD-78B1-4C95-B346-66EE1E2EE5B6}" presName="vertSpace2b" presStyleCnt="0"/>
      <dgm:spPr/>
    </dgm:pt>
  </dgm:ptLst>
  <dgm:cxnLst>
    <dgm:cxn modelId="{FB1DEF79-18E1-4D56-833B-A7520701BE95}" srcId="{BC8CAF13-5180-4000-8572-55A213EC8D05}" destId="{61EB6424-FB25-47CA-A469-4F921D8BAC01}" srcOrd="0" destOrd="0" parTransId="{4F090167-293A-4F10-B7B8-D560B0ED60DD}" sibTransId="{5F28D5F5-E727-4D8D-8215-D75BE03F61B8}"/>
    <dgm:cxn modelId="{A461A4C4-908C-4BCA-84F1-34844D4C44ED}" type="presOf" srcId="{E00DB4DD-78B1-4C95-B346-66EE1E2EE5B6}" destId="{F4A5EFEE-0265-4D03-A1F0-C51C9ED2BB7E}" srcOrd="0" destOrd="0" presId="urn:microsoft.com/office/officeart/2008/layout/LinedList"/>
    <dgm:cxn modelId="{9ADAA9CE-578E-4E29-A7D6-F0C389FDB5B5}" srcId="{ED660E1D-1AD1-410F-AB4C-E5D91583A2AA}" destId="{BC8CAF13-5180-4000-8572-55A213EC8D05}" srcOrd="1" destOrd="0" parTransId="{27C6C39B-C010-43AF-BD40-D36F5C566E16}" sibTransId="{9247E004-581F-4034-B6D3-B1673731B6AA}"/>
    <dgm:cxn modelId="{472857EF-C2A0-41B4-AB43-870A9C8C42C2}" type="presOf" srcId="{34247F3C-B9D6-4F83-A0FA-19224A55A50D}" destId="{0125B06E-A3CE-4717-93E4-2071B0BF22B4}" srcOrd="0" destOrd="0" presId="urn:microsoft.com/office/officeart/2008/layout/LinedList"/>
    <dgm:cxn modelId="{055EC1AB-CE89-4786-BBFC-2C288E8B1C86}" type="presOf" srcId="{B8538CBB-5E23-49BD-9EE1-8DED3301669E}" destId="{F885C09E-9610-4A96-9F2F-A26510E98DE3}" srcOrd="0" destOrd="0" presId="urn:microsoft.com/office/officeart/2008/layout/LinedList"/>
    <dgm:cxn modelId="{5821AD23-E413-486B-9F5F-9D41AEB931FA}" type="presOf" srcId="{6A9B78D8-8D48-4372-8D2C-69B0A3C189A2}" destId="{D9FF1B7C-8350-40A2-A670-4F685A08B3D9}" srcOrd="0" destOrd="0" presId="urn:microsoft.com/office/officeart/2008/layout/LinedList"/>
    <dgm:cxn modelId="{3153FCA6-8B25-4139-82DF-F76890D97B6E}" type="presOf" srcId="{97069AC4-4A88-4B28-B8FE-E2F6DEDE62BD}" destId="{848EF70F-DF74-4D09-96D1-12F19E69F842}" srcOrd="0" destOrd="0" presId="urn:microsoft.com/office/officeart/2008/layout/LinedList"/>
    <dgm:cxn modelId="{59E49208-671A-4D92-9F52-7A221FFDF195}" type="presOf" srcId="{BC8CAF13-5180-4000-8572-55A213EC8D05}" destId="{D2C0ADD5-37EF-4B92-9A70-5CE74B249D7E}" srcOrd="0" destOrd="0" presId="urn:microsoft.com/office/officeart/2008/layout/LinedList"/>
    <dgm:cxn modelId="{32A2EA3A-5EEE-49F1-851F-017E4B7641D8}" type="presOf" srcId="{F0284D02-29F3-4687-A805-B14BACD1EE55}" destId="{6C0EED96-FB9C-4871-88BE-E36659331886}" srcOrd="0" destOrd="0" presId="urn:microsoft.com/office/officeart/2008/layout/LinedList"/>
    <dgm:cxn modelId="{BF0F0707-F139-4AFB-ADDF-F008575F13C9}" type="presOf" srcId="{61EB6424-FB25-47CA-A469-4F921D8BAC01}" destId="{5824E80A-8E64-487A-9371-7ED91C3F93D3}" srcOrd="0" destOrd="0" presId="urn:microsoft.com/office/officeart/2008/layout/LinedList"/>
    <dgm:cxn modelId="{B13A91EB-FEA3-47A9-A8FA-DF600F40BB35}" srcId="{ED660E1D-1AD1-410F-AB4C-E5D91583A2AA}" destId="{6A9B78D8-8D48-4372-8D2C-69B0A3C189A2}" srcOrd="0" destOrd="0" parTransId="{7D2D56DF-835D-46BB-8505-3F2474D26AB8}" sibTransId="{A3E731DD-CD72-4FB3-A955-472D1A695DF5}"/>
    <dgm:cxn modelId="{468273B3-41BB-4A25-A5D4-FF7DB9F1300B}" srcId="{ED660E1D-1AD1-410F-AB4C-E5D91583A2AA}" destId="{97069AC4-4A88-4B28-B8FE-E2F6DEDE62BD}" srcOrd="2" destOrd="0" parTransId="{FF5E1742-01E4-4F7D-B326-549D6A2A0F7F}" sibTransId="{91730209-8BBD-4F8B-860C-1FCB5715AD7B}"/>
    <dgm:cxn modelId="{281397C9-C9A1-4C8B-BDED-3059FB6C4749}" srcId="{ED660E1D-1AD1-410F-AB4C-E5D91583A2AA}" destId="{E00DB4DD-78B1-4C95-B346-66EE1E2EE5B6}" srcOrd="3" destOrd="0" parTransId="{05914CEB-2894-4117-A373-07FE1C21E4BC}" sibTransId="{B8C7165D-9EA6-4E51-83B2-255018BEE759}"/>
    <dgm:cxn modelId="{80173F53-31B7-4C29-8782-4521BB1A5313}" type="presOf" srcId="{ED660E1D-1AD1-410F-AB4C-E5D91583A2AA}" destId="{56186468-C392-4471-8513-0C9414DB18AE}" srcOrd="0" destOrd="0" presId="urn:microsoft.com/office/officeart/2008/layout/LinedList"/>
    <dgm:cxn modelId="{B412C635-2C4D-4BBA-A1B2-3456E4355AEC}" srcId="{B8538CBB-5E23-49BD-9EE1-8DED3301669E}" destId="{ED660E1D-1AD1-410F-AB4C-E5D91583A2AA}" srcOrd="0" destOrd="0" parTransId="{CD446661-2078-4380-8A29-BA681F6B92EB}" sibTransId="{37C67AD6-33F3-4E5F-A659-F53250685887}"/>
    <dgm:cxn modelId="{4DA52397-BA5A-49EB-A1EC-153EEB5418E8}" srcId="{97069AC4-4A88-4B28-B8FE-E2F6DEDE62BD}" destId="{F0284D02-29F3-4687-A805-B14BACD1EE55}" srcOrd="0" destOrd="0" parTransId="{03307CE8-7113-4B8D-A603-00982B3A2F61}" sibTransId="{B7CCC16C-7698-4A36-B480-0B9094FE3A91}"/>
    <dgm:cxn modelId="{A6069FCA-9EDD-4EA4-9483-406592E705F5}" srcId="{BC8CAF13-5180-4000-8572-55A213EC8D05}" destId="{34247F3C-B9D6-4F83-A0FA-19224A55A50D}" srcOrd="1" destOrd="0" parTransId="{F9AA12E4-B55E-46FB-AFFF-5521BB0F867D}" sibTransId="{FD27DED5-E82C-4A89-A5B8-9DF0C025637F}"/>
    <dgm:cxn modelId="{F32030DB-ADC3-4F76-B303-67F89C5689E7}" type="presParOf" srcId="{F885C09E-9610-4A96-9F2F-A26510E98DE3}" destId="{CBBBB6EC-BDE9-4A72-8755-A4B6F66C9E8D}" srcOrd="0" destOrd="0" presId="urn:microsoft.com/office/officeart/2008/layout/LinedList"/>
    <dgm:cxn modelId="{761F9EED-0107-485D-B894-7926880B2C54}" type="presParOf" srcId="{F885C09E-9610-4A96-9F2F-A26510E98DE3}" destId="{508DED1B-84BF-464F-BC99-9202F91E1275}" srcOrd="1" destOrd="0" presId="urn:microsoft.com/office/officeart/2008/layout/LinedList"/>
    <dgm:cxn modelId="{3E3A36F9-2FD2-4A60-91CD-FC9DDC725AAD}" type="presParOf" srcId="{508DED1B-84BF-464F-BC99-9202F91E1275}" destId="{56186468-C392-4471-8513-0C9414DB18AE}" srcOrd="0" destOrd="0" presId="urn:microsoft.com/office/officeart/2008/layout/LinedList"/>
    <dgm:cxn modelId="{C1BCA8BA-F9A7-47EC-8124-2DE3C7B8123A}" type="presParOf" srcId="{508DED1B-84BF-464F-BC99-9202F91E1275}" destId="{DB1251DF-EA69-4610-9F59-AE4808C0499E}" srcOrd="1" destOrd="0" presId="urn:microsoft.com/office/officeart/2008/layout/LinedList"/>
    <dgm:cxn modelId="{D06C4551-4B7C-41E5-A6B9-905C0FC3E447}" type="presParOf" srcId="{DB1251DF-EA69-4610-9F59-AE4808C0499E}" destId="{9C3405F6-8EF2-4953-A3E9-4A0AE9E7B9E2}" srcOrd="0" destOrd="0" presId="urn:microsoft.com/office/officeart/2008/layout/LinedList"/>
    <dgm:cxn modelId="{648C3963-3F99-4B3C-8748-5343FC5CA0C8}" type="presParOf" srcId="{DB1251DF-EA69-4610-9F59-AE4808C0499E}" destId="{0A1FA60F-2B54-4066-B2E0-3D4A1CEA259F}" srcOrd="1" destOrd="0" presId="urn:microsoft.com/office/officeart/2008/layout/LinedList"/>
    <dgm:cxn modelId="{9BA9DA2B-1CE3-4B97-89FE-5AE7C2B4D280}" type="presParOf" srcId="{0A1FA60F-2B54-4066-B2E0-3D4A1CEA259F}" destId="{7753A090-A210-405C-A746-BB84C9756320}" srcOrd="0" destOrd="0" presId="urn:microsoft.com/office/officeart/2008/layout/LinedList"/>
    <dgm:cxn modelId="{2B2DAAD7-E7C0-41D2-BA06-5CCFB18DBB48}" type="presParOf" srcId="{0A1FA60F-2B54-4066-B2E0-3D4A1CEA259F}" destId="{D9FF1B7C-8350-40A2-A670-4F685A08B3D9}" srcOrd="1" destOrd="0" presId="urn:microsoft.com/office/officeart/2008/layout/LinedList"/>
    <dgm:cxn modelId="{F2C39F81-4BFE-45C4-BF3A-355E1FD2295D}" type="presParOf" srcId="{0A1FA60F-2B54-4066-B2E0-3D4A1CEA259F}" destId="{59B78D79-B6DC-4519-84CF-6145DADBB0C2}" srcOrd="2" destOrd="0" presId="urn:microsoft.com/office/officeart/2008/layout/LinedList"/>
    <dgm:cxn modelId="{564E6AC7-946C-451A-A31D-53259AE5602C}" type="presParOf" srcId="{DB1251DF-EA69-4610-9F59-AE4808C0499E}" destId="{1B80E531-CF57-4236-B473-DE0F58FAB545}" srcOrd="2" destOrd="0" presId="urn:microsoft.com/office/officeart/2008/layout/LinedList"/>
    <dgm:cxn modelId="{2B3CAE85-ACC9-4D21-841A-5C1CB0512227}" type="presParOf" srcId="{DB1251DF-EA69-4610-9F59-AE4808C0499E}" destId="{D229F009-F1F7-4C64-94E5-AAAE21D6CA35}" srcOrd="3" destOrd="0" presId="urn:microsoft.com/office/officeart/2008/layout/LinedList"/>
    <dgm:cxn modelId="{8EBFE2C1-52A0-475B-A3D8-3EB6143ECF89}" type="presParOf" srcId="{DB1251DF-EA69-4610-9F59-AE4808C0499E}" destId="{CB0548F0-F9E7-41FB-8077-3F33BCFBDC34}" srcOrd="4" destOrd="0" presId="urn:microsoft.com/office/officeart/2008/layout/LinedList"/>
    <dgm:cxn modelId="{29F570C2-CBD8-4036-A6EC-D512D8D0A1F2}" type="presParOf" srcId="{CB0548F0-F9E7-41FB-8077-3F33BCFBDC34}" destId="{75AD542C-0D6E-4957-A5FF-AB937B48FAC4}" srcOrd="0" destOrd="0" presId="urn:microsoft.com/office/officeart/2008/layout/LinedList"/>
    <dgm:cxn modelId="{7BD74DFA-2159-4275-ABD2-AF4948394780}" type="presParOf" srcId="{CB0548F0-F9E7-41FB-8077-3F33BCFBDC34}" destId="{D2C0ADD5-37EF-4B92-9A70-5CE74B249D7E}" srcOrd="1" destOrd="0" presId="urn:microsoft.com/office/officeart/2008/layout/LinedList"/>
    <dgm:cxn modelId="{C3D88991-7A95-4F73-AE03-E4FF02164B4F}" type="presParOf" srcId="{CB0548F0-F9E7-41FB-8077-3F33BCFBDC34}" destId="{B20E0335-EB37-4BDF-84D1-3E68661782ED}" srcOrd="2" destOrd="0" presId="urn:microsoft.com/office/officeart/2008/layout/LinedList"/>
    <dgm:cxn modelId="{E21042F9-7E99-40E3-B112-45A5659CC418}" type="presParOf" srcId="{B20E0335-EB37-4BDF-84D1-3E68661782ED}" destId="{93174A54-F18D-4A4C-90D4-893F7750B68B}" srcOrd="0" destOrd="0" presId="urn:microsoft.com/office/officeart/2008/layout/LinedList"/>
    <dgm:cxn modelId="{692E9607-1334-4242-BE76-0752B0AD1F93}" type="presParOf" srcId="{93174A54-F18D-4A4C-90D4-893F7750B68B}" destId="{686D9732-7CD0-4F07-B847-4CA26DCD53F9}" srcOrd="0" destOrd="0" presId="urn:microsoft.com/office/officeart/2008/layout/LinedList"/>
    <dgm:cxn modelId="{5E11212F-165E-4352-A39C-AF9ECB57D239}" type="presParOf" srcId="{93174A54-F18D-4A4C-90D4-893F7750B68B}" destId="{5824E80A-8E64-487A-9371-7ED91C3F93D3}" srcOrd="1" destOrd="0" presId="urn:microsoft.com/office/officeart/2008/layout/LinedList"/>
    <dgm:cxn modelId="{070AE166-AA1A-4FE7-9966-A8DAD58B01C8}" type="presParOf" srcId="{93174A54-F18D-4A4C-90D4-893F7750B68B}" destId="{290FB1F8-F45A-4183-981E-83DDDDBC82A0}" srcOrd="2" destOrd="0" presId="urn:microsoft.com/office/officeart/2008/layout/LinedList"/>
    <dgm:cxn modelId="{3EE16C59-E4E3-4C9A-ACBE-4434E9AFED46}" type="presParOf" srcId="{B20E0335-EB37-4BDF-84D1-3E68661782ED}" destId="{89E3BB00-7942-4046-8440-D15589B04854}" srcOrd="1" destOrd="0" presId="urn:microsoft.com/office/officeart/2008/layout/LinedList"/>
    <dgm:cxn modelId="{1A9886F8-ED2B-407E-A3D7-01CF3DAFC216}" type="presParOf" srcId="{B20E0335-EB37-4BDF-84D1-3E68661782ED}" destId="{E0F4B902-8552-4CFD-AACA-F925C7DD690A}" srcOrd="2" destOrd="0" presId="urn:microsoft.com/office/officeart/2008/layout/LinedList"/>
    <dgm:cxn modelId="{7FF5ED81-630D-4065-A467-7C16DCE07F8A}" type="presParOf" srcId="{E0F4B902-8552-4CFD-AACA-F925C7DD690A}" destId="{9A69D51A-036C-4A7D-8A4C-99A74F38E623}" srcOrd="0" destOrd="0" presId="urn:microsoft.com/office/officeart/2008/layout/LinedList"/>
    <dgm:cxn modelId="{37BF4F36-BE1A-478E-8A88-7E3B1D7EED58}" type="presParOf" srcId="{E0F4B902-8552-4CFD-AACA-F925C7DD690A}" destId="{0125B06E-A3CE-4717-93E4-2071B0BF22B4}" srcOrd="1" destOrd="0" presId="urn:microsoft.com/office/officeart/2008/layout/LinedList"/>
    <dgm:cxn modelId="{D7CFAC33-D0CD-4514-A282-E8A22EE7FE3D}" type="presParOf" srcId="{E0F4B902-8552-4CFD-AACA-F925C7DD690A}" destId="{DB92E6A1-442A-4673-90B1-BB0C042E622A}" srcOrd="2" destOrd="0" presId="urn:microsoft.com/office/officeart/2008/layout/LinedList"/>
    <dgm:cxn modelId="{AC67E1FA-97A7-429A-82CA-728E849BADC7}" type="presParOf" srcId="{DB1251DF-EA69-4610-9F59-AE4808C0499E}" destId="{86209ABD-2E73-4F87-BD82-73C4778E20C1}" srcOrd="5" destOrd="0" presId="urn:microsoft.com/office/officeart/2008/layout/LinedList"/>
    <dgm:cxn modelId="{2BB5F85C-DECD-4EA9-9FCD-5C5E75ADB68A}" type="presParOf" srcId="{DB1251DF-EA69-4610-9F59-AE4808C0499E}" destId="{A9C8FCAB-031F-4F15-A759-EB995CA31628}" srcOrd="6" destOrd="0" presId="urn:microsoft.com/office/officeart/2008/layout/LinedList"/>
    <dgm:cxn modelId="{D96EA565-0A34-49BA-AAFD-17C146A6BA95}" type="presParOf" srcId="{DB1251DF-EA69-4610-9F59-AE4808C0499E}" destId="{C9F3ACCB-37CF-4D16-A10B-8BAB190F50B5}" srcOrd="7" destOrd="0" presId="urn:microsoft.com/office/officeart/2008/layout/LinedList"/>
    <dgm:cxn modelId="{D829E36E-5F73-45E6-B9C1-85483B30343C}" type="presParOf" srcId="{C9F3ACCB-37CF-4D16-A10B-8BAB190F50B5}" destId="{FF6171BC-EA56-4156-9356-E616A6BB008A}" srcOrd="0" destOrd="0" presId="urn:microsoft.com/office/officeart/2008/layout/LinedList"/>
    <dgm:cxn modelId="{96390F67-E6D4-48CE-8F9D-24E62D0C325F}" type="presParOf" srcId="{C9F3ACCB-37CF-4D16-A10B-8BAB190F50B5}" destId="{848EF70F-DF74-4D09-96D1-12F19E69F842}" srcOrd="1" destOrd="0" presId="urn:microsoft.com/office/officeart/2008/layout/LinedList"/>
    <dgm:cxn modelId="{6B7B1C53-0F08-4360-A912-C151D5E54292}" type="presParOf" srcId="{C9F3ACCB-37CF-4D16-A10B-8BAB190F50B5}" destId="{2D1253CC-2DBC-471A-9D47-07EFD215AF9E}" srcOrd="2" destOrd="0" presId="urn:microsoft.com/office/officeart/2008/layout/LinedList"/>
    <dgm:cxn modelId="{720EFB3C-FEB4-48F6-B831-E699F3C309E3}" type="presParOf" srcId="{2D1253CC-2DBC-471A-9D47-07EFD215AF9E}" destId="{732818E4-8677-483C-9F77-FD2CF7519221}" srcOrd="0" destOrd="0" presId="urn:microsoft.com/office/officeart/2008/layout/LinedList"/>
    <dgm:cxn modelId="{1242BB19-E21D-4E78-A0B0-DC3F6754EFE5}" type="presParOf" srcId="{732818E4-8677-483C-9F77-FD2CF7519221}" destId="{0DA5BEEC-0529-479F-839F-1574143D2BD4}" srcOrd="0" destOrd="0" presId="urn:microsoft.com/office/officeart/2008/layout/LinedList"/>
    <dgm:cxn modelId="{AFCE8A95-9C69-43EA-966E-C468285D3AF6}" type="presParOf" srcId="{732818E4-8677-483C-9F77-FD2CF7519221}" destId="{6C0EED96-FB9C-4871-88BE-E36659331886}" srcOrd="1" destOrd="0" presId="urn:microsoft.com/office/officeart/2008/layout/LinedList"/>
    <dgm:cxn modelId="{551566BC-F87C-478D-B96D-FFD32A83CD37}" type="presParOf" srcId="{732818E4-8677-483C-9F77-FD2CF7519221}" destId="{9987D9A3-6E5F-4B8E-8DB9-82AECECDF1F8}" srcOrd="2" destOrd="0" presId="urn:microsoft.com/office/officeart/2008/layout/LinedList"/>
    <dgm:cxn modelId="{F3E907F5-B80D-4868-887B-34E241B1FC82}" type="presParOf" srcId="{DB1251DF-EA69-4610-9F59-AE4808C0499E}" destId="{52FDA1A9-02B8-4052-8598-68B9C448E310}" srcOrd="8" destOrd="0" presId="urn:microsoft.com/office/officeart/2008/layout/LinedList"/>
    <dgm:cxn modelId="{C4242CF6-EFFD-4A33-9B59-E2CE0007F6CC}" type="presParOf" srcId="{DB1251DF-EA69-4610-9F59-AE4808C0499E}" destId="{58258EEF-5F4D-44D7-8718-62A7EA21FBEA}" srcOrd="9" destOrd="0" presId="urn:microsoft.com/office/officeart/2008/layout/LinedList"/>
    <dgm:cxn modelId="{A753D353-610C-44BB-B063-ECB3921F4FB0}" type="presParOf" srcId="{DB1251DF-EA69-4610-9F59-AE4808C0499E}" destId="{86389B9A-C90B-45C2-9499-3BD829F357B3}" srcOrd="10" destOrd="0" presId="urn:microsoft.com/office/officeart/2008/layout/LinedList"/>
    <dgm:cxn modelId="{A8E8735C-6F0D-4825-A8FB-79CF3D7E8931}" type="presParOf" srcId="{86389B9A-C90B-45C2-9499-3BD829F357B3}" destId="{ECC39DD8-BEF8-49F2-8896-AE4CFA1A7C2F}" srcOrd="0" destOrd="0" presId="urn:microsoft.com/office/officeart/2008/layout/LinedList"/>
    <dgm:cxn modelId="{357EEB7F-2C5D-4BDD-A500-333BACE24E39}" type="presParOf" srcId="{86389B9A-C90B-45C2-9499-3BD829F357B3}" destId="{F4A5EFEE-0265-4D03-A1F0-C51C9ED2BB7E}" srcOrd="1" destOrd="0" presId="urn:microsoft.com/office/officeart/2008/layout/LinedList"/>
    <dgm:cxn modelId="{E7C502B2-60A4-4E45-9F5F-45753E639274}" type="presParOf" srcId="{86389B9A-C90B-45C2-9499-3BD829F357B3}" destId="{800D7C02-DFB1-4CC4-9A66-5293CE1A33B5}" srcOrd="2" destOrd="0" presId="urn:microsoft.com/office/officeart/2008/layout/LinedList"/>
    <dgm:cxn modelId="{250DC19A-6D4A-42E0-BDEC-A9E82490EC79}" type="presParOf" srcId="{DB1251DF-EA69-4610-9F59-AE4808C0499E}" destId="{3903B062-094F-4C7D-9EF3-5488EAA7746F}" srcOrd="11" destOrd="0" presId="urn:microsoft.com/office/officeart/2008/layout/LinedList"/>
    <dgm:cxn modelId="{80F557B9-08E9-4C84-915A-E23888F1F5F2}" type="presParOf" srcId="{DB1251DF-EA69-4610-9F59-AE4808C0499E}" destId="{890561FF-DB1D-498E-B2B0-3975547DBC2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E7E338-BAE5-4841-8AA1-166C128C519C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D90564-7078-441A-8318-EC7668B60C82}">
      <dgm:prSet/>
      <dgm:spPr/>
      <dgm:t>
        <a:bodyPr/>
        <a:lstStyle/>
        <a:p>
          <a:pPr rtl="0"/>
          <a:r>
            <a:rPr lang="en-US" dirty="0" smtClean="0"/>
            <a:t>Use national literature to define nontraditional</a:t>
          </a:r>
          <a:endParaRPr lang="en-US" dirty="0"/>
        </a:p>
      </dgm:t>
    </dgm:pt>
    <dgm:pt modelId="{C3E2DC45-3BCB-4A90-9352-477D7CE1F6C8}" type="parTrans" cxnId="{4CD190F5-D54C-4950-8382-1BBE10C62D4C}">
      <dgm:prSet/>
      <dgm:spPr/>
      <dgm:t>
        <a:bodyPr/>
        <a:lstStyle/>
        <a:p>
          <a:endParaRPr lang="en-US"/>
        </a:p>
      </dgm:t>
    </dgm:pt>
    <dgm:pt modelId="{70F8DE26-1902-4BEC-B9AC-7EA906973AF6}" type="sibTrans" cxnId="{4CD190F5-D54C-4950-8382-1BBE10C62D4C}">
      <dgm:prSet/>
      <dgm:spPr/>
      <dgm:t>
        <a:bodyPr/>
        <a:lstStyle/>
        <a:p>
          <a:endParaRPr lang="en-US"/>
        </a:p>
      </dgm:t>
    </dgm:pt>
    <dgm:pt modelId="{5CF821D5-47F0-4578-B6BA-B8BF166B8305}">
      <dgm:prSet/>
      <dgm:spPr/>
      <dgm:t>
        <a:bodyPr/>
        <a:lstStyle/>
        <a:p>
          <a:pPr rtl="0"/>
          <a:r>
            <a:rPr lang="en-US" dirty="0" smtClean="0"/>
            <a:t>NCES characteristics are age-neutral</a:t>
          </a:r>
          <a:endParaRPr lang="en-US" dirty="0"/>
        </a:p>
      </dgm:t>
    </dgm:pt>
    <dgm:pt modelId="{0EFE0614-6652-475E-B4C6-BA2798FEC45C}" type="parTrans" cxnId="{71A14953-EE57-4454-8AB0-0657A1FDE068}">
      <dgm:prSet/>
      <dgm:spPr/>
      <dgm:t>
        <a:bodyPr/>
        <a:lstStyle/>
        <a:p>
          <a:endParaRPr lang="en-US"/>
        </a:p>
      </dgm:t>
    </dgm:pt>
    <dgm:pt modelId="{4BB7DEC8-0C93-48D9-BA1E-EC09C80196BE}" type="sibTrans" cxnId="{71A14953-EE57-4454-8AB0-0657A1FDE068}">
      <dgm:prSet/>
      <dgm:spPr/>
      <dgm:t>
        <a:bodyPr/>
        <a:lstStyle/>
        <a:p>
          <a:endParaRPr lang="en-US"/>
        </a:p>
      </dgm:t>
    </dgm:pt>
    <dgm:pt modelId="{ECA9D4B8-4503-43C5-8F5A-E6C8B6F9A2E5}">
      <dgm:prSet/>
      <dgm:spPr/>
      <dgm:t>
        <a:bodyPr/>
        <a:lstStyle/>
        <a:p>
          <a:pPr rtl="0"/>
          <a:r>
            <a:rPr lang="en-US" smtClean="0"/>
            <a:t>Currently tracking both 23 and 25</a:t>
          </a:r>
          <a:endParaRPr lang="en-US"/>
        </a:p>
      </dgm:t>
    </dgm:pt>
    <dgm:pt modelId="{887F0EF9-21EF-4023-BD50-351B8D28CADE}" type="parTrans" cxnId="{1F620557-B3ED-4D13-A9D1-6A21F19F2221}">
      <dgm:prSet/>
      <dgm:spPr/>
      <dgm:t>
        <a:bodyPr/>
        <a:lstStyle/>
        <a:p>
          <a:endParaRPr lang="en-US"/>
        </a:p>
      </dgm:t>
    </dgm:pt>
    <dgm:pt modelId="{C8710E36-0994-4BC0-89BC-710F596700C1}" type="sibTrans" cxnId="{1F620557-B3ED-4D13-A9D1-6A21F19F2221}">
      <dgm:prSet/>
      <dgm:spPr/>
      <dgm:t>
        <a:bodyPr/>
        <a:lstStyle/>
        <a:p>
          <a:endParaRPr lang="en-US"/>
        </a:p>
      </dgm:t>
    </dgm:pt>
    <dgm:pt modelId="{9FC1141B-96CD-4247-9765-B7F5FFB41ABC}">
      <dgm:prSet/>
      <dgm:spPr/>
      <dgm:t>
        <a:bodyPr/>
        <a:lstStyle/>
        <a:p>
          <a:pPr rtl="0"/>
          <a:r>
            <a:rPr lang="en-US" smtClean="0"/>
            <a:t>Which is better? </a:t>
          </a:r>
          <a:endParaRPr lang="en-US"/>
        </a:p>
      </dgm:t>
    </dgm:pt>
    <dgm:pt modelId="{E9E0A676-9667-444F-BA21-2E3BD3B694FC}" type="parTrans" cxnId="{845DC01E-1102-40BD-85B9-0CF8D6E5CD0F}">
      <dgm:prSet/>
      <dgm:spPr/>
      <dgm:t>
        <a:bodyPr/>
        <a:lstStyle/>
        <a:p>
          <a:endParaRPr lang="en-US"/>
        </a:p>
      </dgm:t>
    </dgm:pt>
    <dgm:pt modelId="{69916556-B7D0-467E-9EB4-5AB04EBB36A9}" type="sibTrans" cxnId="{845DC01E-1102-40BD-85B9-0CF8D6E5CD0F}">
      <dgm:prSet/>
      <dgm:spPr/>
      <dgm:t>
        <a:bodyPr/>
        <a:lstStyle/>
        <a:p>
          <a:endParaRPr lang="en-US"/>
        </a:p>
      </dgm:t>
    </dgm:pt>
    <dgm:pt modelId="{05144D9B-37DE-45E8-947A-7FC94CA22826}">
      <dgm:prSet/>
      <dgm:spPr/>
      <dgm:t>
        <a:bodyPr/>
        <a:lstStyle/>
        <a:p>
          <a:pPr rtl="0"/>
          <a:r>
            <a:rPr lang="en-US" dirty="0" smtClean="0"/>
            <a:t>National would be 25 or older</a:t>
          </a:r>
          <a:endParaRPr lang="en-US" dirty="0"/>
        </a:p>
      </dgm:t>
    </dgm:pt>
    <dgm:pt modelId="{4FDD872B-FFDB-449C-9B8F-FE370A74BBF5}" type="parTrans" cxnId="{7EF57B4F-BDA0-4BC6-BB79-2FBC16C108CE}">
      <dgm:prSet/>
      <dgm:spPr/>
      <dgm:t>
        <a:bodyPr/>
        <a:lstStyle/>
        <a:p>
          <a:endParaRPr lang="en-US"/>
        </a:p>
      </dgm:t>
    </dgm:pt>
    <dgm:pt modelId="{4B311974-A22A-457D-BC2F-105E7A61F0BC}" type="sibTrans" cxnId="{7EF57B4F-BDA0-4BC6-BB79-2FBC16C108CE}">
      <dgm:prSet/>
      <dgm:spPr/>
      <dgm:t>
        <a:bodyPr/>
        <a:lstStyle/>
        <a:p>
          <a:endParaRPr lang="en-US"/>
        </a:p>
      </dgm:t>
    </dgm:pt>
    <dgm:pt modelId="{EF2127B6-D79A-445D-B05A-0620AFE6E205}" type="pres">
      <dgm:prSet presAssocID="{ACE7E338-BAE5-4841-8AA1-166C128C51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8CD37-8C16-4150-9466-BAE3AB8413A7}" type="pres">
      <dgm:prSet presAssocID="{2FD90564-7078-441A-8318-EC7668B60C82}" presName="parentLin" presStyleCnt="0"/>
      <dgm:spPr/>
      <dgm:t>
        <a:bodyPr/>
        <a:lstStyle/>
        <a:p>
          <a:endParaRPr lang="en-US"/>
        </a:p>
      </dgm:t>
    </dgm:pt>
    <dgm:pt modelId="{012BE5E7-B134-4118-848B-25C35BE83CD0}" type="pres">
      <dgm:prSet presAssocID="{2FD90564-7078-441A-8318-EC7668B60C8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C3831E2-C7AA-4E94-B4FA-A667AD6002E3}" type="pres">
      <dgm:prSet presAssocID="{2FD90564-7078-441A-8318-EC7668B60C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D3FC9-41E8-42B4-B135-A782E38830C4}" type="pres">
      <dgm:prSet presAssocID="{2FD90564-7078-441A-8318-EC7668B60C82}" presName="negativeSpace" presStyleCnt="0"/>
      <dgm:spPr/>
      <dgm:t>
        <a:bodyPr/>
        <a:lstStyle/>
        <a:p>
          <a:endParaRPr lang="en-US"/>
        </a:p>
      </dgm:t>
    </dgm:pt>
    <dgm:pt modelId="{75BE18F4-7D3F-4CE8-A587-4C79EAF0940F}" type="pres">
      <dgm:prSet presAssocID="{2FD90564-7078-441A-8318-EC7668B60C8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FA888-BF3B-47A2-A9E1-A04B40F80AC2}" type="pres">
      <dgm:prSet presAssocID="{70F8DE26-1902-4BEC-B9AC-7EA906973AF6}" presName="spaceBetweenRectangles" presStyleCnt="0"/>
      <dgm:spPr/>
      <dgm:t>
        <a:bodyPr/>
        <a:lstStyle/>
        <a:p>
          <a:endParaRPr lang="en-US"/>
        </a:p>
      </dgm:t>
    </dgm:pt>
    <dgm:pt modelId="{28690FFB-C461-4CBC-B5CA-E94B236ED3B0}" type="pres">
      <dgm:prSet presAssocID="{ECA9D4B8-4503-43C5-8F5A-E6C8B6F9A2E5}" presName="parentLin" presStyleCnt="0"/>
      <dgm:spPr/>
      <dgm:t>
        <a:bodyPr/>
        <a:lstStyle/>
        <a:p>
          <a:endParaRPr lang="en-US"/>
        </a:p>
      </dgm:t>
    </dgm:pt>
    <dgm:pt modelId="{76AE5FBF-1BF2-4E60-A8A8-2380133E33CA}" type="pres">
      <dgm:prSet presAssocID="{ECA9D4B8-4503-43C5-8F5A-E6C8B6F9A2E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40C2AA4-B319-4B75-9097-0F4B828749E6}" type="pres">
      <dgm:prSet presAssocID="{ECA9D4B8-4503-43C5-8F5A-E6C8B6F9A2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7C2CB-D664-4C1A-B769-42AA89AF89A9}" type="pres">
      <dgm:prSet presAssocID="{ECA9D4B8-4503-43C5-8F5A-E6C8B6F9A2E5}" presName="negativeSpace" presStyleCnt="0"/>
      <dgm:spPr/>
      <dgm:t>
        <a:bodyPr/>
        <a:lstStyle/>
        <a:p>
          <a:endParaRPr lang="en-US"/>
        </a:p>
      </dgm:t>
    </dgm:pt>
    <dgm:pt modelId="{B68FACA5-6264-4A2D-9481-966B91E8D4B1}" type="pres">
      <dgm:prSet presAssocID="{ECA9D4B8-4503-43C5-8F5A-E6C8B6F9A2E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E852E-7A57-4A82-BF01-916D840666EE}" type="pres">
      <dgm:prSet presAssocID="{C8710E36-0994-4BC0-89BC-710F596700C1}" presName="spaceBetweenRectangles" presStyleCnt="0"/>
      <dgm:spPr/>
      <dgm:t>
        <a:bodyPr/>
        <a:lstStyle/>
        <a:p>
          <a:endParaRPr lang="en-US"/>
        </a:p>
      </dgm:t>
    </dgm:pt>
    <dgm:pt modelId="{58CC9835-6D9D-4710-A3F7-D6C1F192BA20}" type="pres">
      <dgm:prSet presAssocID="{9FC1141B-96CD-4247-9765-B7F5FFB41ABC}" presName="parentLin" presStyleCnt="0"/>
      <dgm:spPr/>
      <dgm:t>
        <a:bodyPr/>
        <a:lstStyle/>
        <a:p>
          <a:endParaRPr lang="en-US"/>
        </a:p>
      </dgm:t>
    </dgm:pt>
    <dgm:pt modelId="{385EBA33-8E55-4C6E-892E-5A70ED303B37}" type="pres">
      <dgm:prSet presAssocID="{9FC1141B-96CD-4247-9765-B7F5FFB41AB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5ABEB12-448C-4870-9D93-A41A7674B70E}" type="pres">
      <dgm:prSet presAssocID="{9FC1141B-96CD-4247-9765-B7F5FFB41A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DCBC9-E294-49AB-818C-D5A5C82318E5}" type="pres">
      <dgm:prSet presAssocID="{9FC1141B-96CD-4247-9765-B7F5FFB41ABC}" presName="negativeSpace" presStyleCnt="0"/>
      <dgm:spPr/>
      <dgm:t>
        <a:bodyPr/>
        <a:lstStyle/>
        <a:p>
          <a:endParaRPr lang="en-US"/>
        </a:p>
      </dgm:t>
    </dgm:pt>
    <dgm:pt modelId="{C87000ED-F641-4BC1-8A5D-C0C921B280DE}" type="pres">
      <dgm:prSet presAssocID="{9FC1141B-96CD-4247-9765-B7F5FFB41AB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1464D-4F07-4B5B-B21F-C3F6CCEC3466}" type="presOf" srcId="{9FC1141B-96CD-4247-9765-B7F5FFB41ABC}" destId="{15ABEB12-448C-4870-9D93-A41A7674B70E}" srcOrd="1" destOrd="0" presId="urn:microsoft.com/office/officeart/2005/8/layout/list1"/>
    <dgm:cxn modelId="{1F620557-B3ED-4D13-A9D1-6A21F19F2221}" srcId="{ACE7E338-BAE5-4841-8AA1-166C128C519C}" destId="{ECA9D4B8-4503-43C5-8F5A-E6C8B6F9A2E5}" srcOrd="1" destOrd="0" parTransId="{887F0EF9-21EF-4023-BD50-351B8D28CADE}" sibTransId="{C8710E36-0994-4BC0-89BC-710F596700C1}"/>
    <dgm:cxn modelId="{4CD190F5-D54C-4950-8382-1BBE10C62D4C}" srcId="{ACE7E338-BAE5-4841-8AA1-166C128C519C}" destId="{2FD90564-7078-441A-8318-EC7668B60C82}" srcOrd="0" destOrd="0" parTransId="{C3E2DC45-3BCB-4A90-9352-477D7CE1F6C8}" sibTransId="{70F8DE26-1902-4BEC-B9AC-7EA906973AF6}"/>
    <dgm:cxn modelId="{666B698C-5272-40C6-9584-FA4037644D2F}" type="presOf" srcId="{ECA9D4B8-4503-43C5-8F5A-E6C8B6F9A2E5}" destId="{76AE5FBF-1BF2-4E60-A8A8-2380133E33CA}" srcOrd="0" destOrd="0" presId="urn:microsoft.com/office/officeart/2005/8/layout/list1"/>
    <dgm:cxn modelId="{297F4CF7-1EFC-4820-B047-F3552CB90AF9}" type="presOf" srcId="{2FD90564-7078-441A-8318-EC7668B60C82}" destId="{0C3831E2-C7AA-4E94-B4FA-A667AD6002E3}" srcOrd="1" destOrd="0" presId="urn:microsoft.com/office/officeart/2005/8/layout/list1"/>
    <dgm:cxn modelId="{54724F04-7F61-419D-A8B5-554960C2D227}" type="presOf" srcId="{2FD90564-7078-441A-8318-EC7668B60C82}" destId="{012BE5E7-B134-4118-848B-25C35BE83CD0}" srcOrd="0" destOrd="0" presId="urn:microsoft.com/office/officeart/2005/8/layout/list1"/>
    <dgm:cxn modelId="{E3467CFF-1321-4717-B0F5-49F55E592B7C}" type="presOf" srcId="{ECA9D4B8-4503-43C5-8F5A-E6C8B6F9A2E5}" destId="{840C2AA4-B319-4B75-9097-0F4B828749E6}" srcOrd="1" destOrd="0" presId="urn:microsoft.com/office/officeart/2005/8/layout/list1"/>
    <dgm:cxn modelId="{084ECB05-A418-4789-9B42-581D05F8D348}" type="presOf" srcId="{05144D9B-37DE-45E8-947A-7FC94CA22826}" destId="{75BE18F4-7D3F-4CE8-A587-4C79EAF0940F}" srcOrd="0" destOrd="0" presId="urn:microsoft.com/office/officeart/2005/8/layout/list1"/>
    <dgm:cxn modelId="{7EF57B4F-BDA0-4BC6-BB79-2FBC16C108CE}" srcId="{2FD90564-7078-441A-8318-EC7668B60C82}" destId="{05144D9B-37DE-45E8-947A-7FC94CA22826}" srcOrd="0" destOrd="0" parTransId="{4FDD872B-FFDB-449C-9B8F-FE370A74BBF5}" sibTransId="{4B311974-A22A-457D-BC2F-105E7A61F0BC}"/>
    <dgm:cxn modelId="{71A14953-EE57-4454-8AB0-0657A1FDE068}" srcId="{2FD90564-7078-441A-8318-EC7668B60C82}" destId="{5CF821D5-47F0-4578-B6BA-B8BF166B8305}" srcOrd="1" destOrd="0" parTransId="{0EFE0614-6652-475E-B4C6-BA2798FEC45C}" sibTransId="{4BB7DEC8-0C93-48D9-BA1E-EC09C80196BE}"/>
    <dgm:cxn modelId="{5EE32DD7-CC6E-41A7-95E7-EC201B43DF79}" type="presOf" srcId="{5CF821D5-47F0-4578-B6BA-B8BF166B8305}" destId="{75BE18F4-7D3F-4CE8-A587-4C79EAF0940F}" srcOrd="0" destOrd="1" presId="urn:microsoft.com/office/officeart/2005/8/layout/list1"/>
    <dgm:cxn modelId="{5CCF98F7-C8B5-43BB-A6C9-A1231B8559D8}" type="presOf" srcId="{9FC1141B-96CD-4247-9765-B7F5FFB41ABC}" destId="{385EBA33-8E55-4C6E-892E-5A70ED303B37}" srcOrd="0" destOrd="0" presId="urn:microsoft.com/office/officeart/2005/8/layout/list1"/>
    <dgm:cxn modelId="{845DC01E-1102-40BD-85B9-0CF8D6E5CD0F}" srcId="{ACE7E338-BAE5-4841-8AA1-166C128C519C}" destId="{9FC1141B-96CD-4247-9765-B7F5FFB41ABC}" srcOrd="2" destOrd="0" parTransId="{E9E0A676-9667-444F-BA21-2E3BD3B694FC}" sibTransId="{69916556-B7D0-467E-9EB4-5AB04EBB36A9}"/>
    <dgm:cxn modelId="{50E42336-91B7-4E92-A015-772D7CBCB134}" type="presOf" srcId="{ACE7E338-BAE5-4841-8AA1-166C128C519C}" destId="{EF2127B6-D79A-445D-B05A-0620AFE6E205}" srcOrd="0" destOrd="0" presId="urn:microsoft.com/office/officeart/2005/8/layout/list1"/>
    <dgm:cxn modelId="{E99CCF71-5599-4148-9CB3-254903610CCF}" type="presParOf" srcId="{EF2127B6-D79A-445D-B05A-0620AFE6E205}" destId="{DFC8CD37-8C16-4150-9466-BAE3AB8413A7}" srcOrd="0" destOrd="0" presId="urn:microsoft.com/office/officeart/2005/8/layout/list1"/>
    <dgm:cxn modelId="{19305063-6DA2-4803-9E62-26763CA9134A}" type="presParOf" srcId="{DFC8CD37-8C16-4150-9466-BAE3AB8413A7}" destId="{012BE5E7-B134-4118-848B-25C35BE83CD0}" srcOrd="0" destOrd="0" presId="urn:microsoft.com/office/officeart/2005/8/layout/list1"/>
    <dgm:cxn modelId="{44BA91D8-A6F2-4426-B412-06AD7E929AE4}" type="presParOf" srcId="{DFC8CD37-8C16-4150-9466-BAE3AB8413A7}" destId="{0C3831E2-C7AA-4E94-B4FA-A667AD6002E3}" srcOrd="1" destOrd="0" presId="urn:microsoft.com/office/officeart/2005/8/layout/list1"/>
    <dgm:cxn modelId="{32AE71F9-48A1-4D6E-8EC8-D413E08E7D10}" type="presParOf" srcId="{EF2127B6-D79A-445D-B05A-0620AFE6E205}" destId="{B2AD3FC9-41E8-42B4-B135-A782E38830C4}" srcOrd="1" destOrd="0" presId="urn:microsoft.com/office/officeart/2005/8/layout/list1"/>
    <dgm:cxn modelId="{C6F64EFB-3504-4F21-8364-F51AFF1334CB}" type="presParOf" srcId="{EF2127B6-D79A-445D-B05A-0620AFE6E205}" destId="{75BE18F4-7D3F-4CE8-A587-4C79EAF0940F}" srcOrd="2" destOrd="0" presId="urn:microsoft.com/office/officeart/2005/8/layout/list1"/>
    <dgm:cxn modelId="{BBD67541-91F3-4CEA-B76A-25F4CA1C8005}" type="presParOf" srcId="{EF2127B6-D79A-445D-B05A-0620AFE6E205}" destId="{F60FA888-BF3B-47A2-A9E1-A04B40F80AC2}" srcOrd="3" destOrd="0" presId="urn:microsoft.com/office/officeart/2005/8/layout/list1"/>
    <dgm:cxn modelId="{A179320E-F487-49A7-A751-5D86064A4CBE}" type="presParOf" srcId="{EF2127B6-D79A-445D-B05A-0620AFE6E205}" destId="{28690FFB-C461-4CBC-B5CA-E94B236ED3B0}" srcOrd="4" destOrd="0" presId="urn:microsoft.com/office/officeart/2005/8/layout/list1"/>
    <dgm:cxn modelId="{150095AA-B17B-464C-94C3-AAE6D7C174DB}" type="presParOf" srcId="{28690FFB-C461-4CBC-B5CA-E94B236ED3B0}" destId="{76AE5FBF-1BF2-4E60-A8A8-2380133E33CA}" srcOrd="0" destOrd="0" presId="urn:microsoft.com/office/officeart/2005/8/layout/list1"/>
    <dgm:cxn modelId="{CE84A0EF-2F2F-4872-8025-993EB3FCFD3B}" type="presParOf" srcId="{28690FFB-C461-4CBC-B5CA-E94B236ED3B0}" destId="{840C2AA4-B319-4B75-9097-0F4B828749E6}" srcOrd="1" destOrd="0" presId="urn:microsoft.com/office/officeart/2005/8/layout/list1"/>
    <dgm:cxn modelId="{53A05623-501B-4045-84C3-AE6668092BC4}" type="presParOf" srcId="{EF2127B6-D79A-445D-B05A-0620AFE6E205}" destId="{39B7C2CB-D664-4C1A-B769-42AA89AF89A9}" srcOrd="5" destOrd="0" presId="urn:microsoft.com/office/officeart/2005/8/layout/list1"/>
    <dgm:cxn modelId="{73D5C1C9-0EDE-46C2-857C-F65F6DE5F5BE}" type="presParOf" srcId="{EF2127B6-D79A-445D-B05A-0620AFE6E205}" destId="{B68FACA5-6264-4A2D-9481-966B91E8D4B1}" srcOrd="6" destOrd="0" presId="urn:microsoft.com/office/officeart/2005/8/layout/list1"/>
    <dgm:cxn modelId="{701E4A93-EBEB-4CB1-9217-DCBD7EE8B6DA}" type="presParOf" srcId="{EF2127B6-D79A-445D-B05A-0620AFE6E205}" destId="{3DBE852E-7A57-4A82-BF01-916D840666EE}" srcOrd="7" destOrd="0" presId="urn:microsoft.com/office/officeart/2005/8/layout/list1"/>
    <dgm:cxn modelId="{CE5A3A42-E642-49D1-B1F0-989D197C6BA4}" type="presParOf" srcId="{EF2127B6-D79A-445D-B05A-0620AFE6E205}" destId="{58CC9835-6D9D-4710-A3F7-D6C1F192BA20}" srcOrd="8" destOrd="0" presId="urn:microsoft.com/office/officeart/2005/8/layout/list1"/>
    <dgm:cxn modelId="{915BF6DD-2263-4554-BFB5-73591DB329D4}" type="presParOf" srcId="{58CC9835-6D9D-4710-A3F7-D6C1F192BA20}" destId="{385EBA33-8E55-4C6E-892E-5A70ED303B37}" srcOrd="0" destOrd="0" presId="urn:microsoft.com/office/officeart/2005/8/layout/list1"/>
    <dgm:cxn modelId="{622B7AE7-06EB-4F98-B52F-A56AC603F6AB}" type="presParOf" srcId="{58CC9835-6D9D-4710-A3F7-D6C1F192BA20}" destId="{15ABEB12-448C-4870-9D93-A41A7674B70E}" srcOrd="1" destOrd="0" presId="urn:microsoft.com/office/officeart/2005/8/layout/list1"/>
    <dgm:cxn modelId="{C2AFA68C-3B62-4CF7-BD24-4E431BCAE0F0}" type="presParOf" srcId="{EF2127B6-D79A-445D-B05A-0620AFE6E205}" destId="{71CDCBC9-E294-49AB-818C-D5A5C82318E5}" srcOrd="9" destOrd="0" presId="urn:microsoft.com/office/officeart/2005/8/layout/list1"/>
    <dgm:cxn modelId="{CF57F593-3A50-4C39-9830-A3B6F4380440}" type="presParOf" srcId="{EF2127B6-D79A-445D-B05A-0620AFE6E205}" destId="{C87000ED-F641-4BC1-8A5D-C0C921B280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15A731-7309-4100-AF12-C333DB33445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EF608C-ACEB-4116-8944-658824389CF0}">
      <dgm:prSet/>
      <dgm:spPr/>
      <dgm:t>
        <a:bodyPr/>
        <a:lstStyle/>
        <a:p>
          <a:pPr rtl="0"/>
          <a:r>
            <a:rPr lang="en-US" smtClean="0"/>
            <a:t>Survey of incoming first-year and transfer students in Fall 2015</a:t>
          </a:r>
          <a:endParaRPr lang="en-US"/>
        </a:p>
      </dgm:t>
    </dgm:pt>
    <dgm:pt modelId="{15A649F2-890C-472C-86E1-2372B622E375}" type="parTrans" cxnId="{AB682D9B-A41C-44C2-9503-0F7C1799BE7B}">
      <dgm:prSet/>
      <dgm:spPr/>
      <dgm:t>
        <a:bodyPr/>
        <a:lstStyle/>
        <a:p>
          <a:endParaRPr lang="en-US"/>
        </a:p>
      </dgm:t>
    </dgm:pt>
    <dgm:pt modelId="{7EDF1D82-BA71-4BC0-961C-57EE2287389C}" type="sibTrans" cxnId="{AB682D9B-A41C-44C2-9503-0F7C1799BE7B}">
      <dgm:prSet/>
      <dgm:spPr/>
      <dgm:t>
        <a:bodyPr/>
        <a:lstStyle/>
        <a:p>
          <a:endParaRPr lang="en-US"/>
        </a:p>
      </dgm:t>
    </dgm:pt>
    <dgm:pt modelId="{ED05A9CE-2B4F-4BA5-9DA1-852A4DF31A95}">
      <dgm:prSet/>
      <dgm:spPr/>
      <dgm:t>
        <a:bodyPr/>
        <a:lstStyle/>
        <a:p>
          <a:pPr rtl="0"/>
          <a:r>
            <a:rPr lang="en-US" smtClean="0"/>
            <a:t>“How many hours per week” – working on campus, working off campus.</a:t>
          </a:r>
          <a:endParaRPr lang="en-US"/>
        </a:p>
      </dgm:t>
    </dgm:pt>
    <dgm:pt modelId="{94CFB4E8-E814-4995-800F-BB8A3A23B673}" type="parTrans" cxnId="{C29DFE5A-E156-47C7-8C4F-FE03426D7B53}">
      <dgm:prSet/>
      <dgm:spPr/>
      <dgm:t>
        <a:bodyPr/>
        <a:lstStyle/>
        <a:p>
          <a:endParaRPr lang="en-US"/>
        </a:p>
      </dgm:t>
    </dgm:pt>
    <dgm:pt modelId="{8DE98C19-0FFC-45BE-8C25-8D9DB7DCA32A}" type="sibTrans" cxnId="{C29DFE5A-E156-47C7-8C4F-FE03426D7B53}">
      <dgm:prSet/>
      <dgm:spPr/>
      <dgm:t>
        <a:bodyPr/>
        <a:lstStyle/>
        <a:p>
          <a:endParaRPr lang="en-US"/>
        </a:p>
      </dgm:t>
    </dgm:pt>
    <dgm:pt modelId="{A521BEF5-7583-485D-98E2-C56719A57058}">
      <dgm:prSet/>
      <dgm:spPr/>
      <dgm:t>
        <a:bodyPr/>
        <a:lstStyle/>
        <a:p>
          <a:pPr rtl="0"/>
          <a:r>
            <a:rPr lang="en-US" smtClean="0"/>
            <a:t>Merged with IUPUI data</a:t>
          </a:r>
          <a:endParaRPr lang="en-US"/>
        </a:p>
      </dgm:t>
    </dgm:pt>
    <dgm:pt modelId="{E969F4A9-CC2A-41B6-8EEC-DFBE2FE630C2}" type="parTrans" cxnId="{80A0AA78-6EE1-4DB7-88EB-AAC4F77629B8}">
      <dgm:prSet/>
      <dgm:spPr/>
      <dgm:t>
        <a:bodyPr/>
        <a:lstStyle/>
        <a:p>
          <a:endParaRPr lang="en-US"/>
        </a:p>
      </dgm:t>
    </dgm:pt>
    <dgm:pt modelId="{9C52722D-70A2-4D3A-BE9B-DF383ED78C72}" type="sibTrans" cxnId="{80A0AA78-6EE1-4DB7-88EB-AAC4F77629B8}">
      <dgm:prSet/>
      <dgm:spPr/>
      <dgm:t>
        <a:bodyPr/>
        <a:lstStyle/>
        <a:p>
          <a:endParaRPr lang="en-US"/>
        </a:p>
      </dgm:t>
    </dgm:pt>
    <dgm:pt modelId="{07418D08-F6AA-4A21-8ECF-41D882C5BCDA}">
      <dgm:prSet/>
      <dgm:spPr/>
      <dgm:t>
        <a:bodyPr/>
        <a:lstStyle/>
        <a:p>
          <a:pPr rtl="0"/>
          <a:r>
            <a:rPr lang="en-US" smtClean="0"/>
            <a:t>Enrollment status (full-time or part-time)</a:t>
          </a:r>
          <a:endParaRPr lang="en-US"/>
        </a:p>
      </dgm:t>
    </dgm:pt>
    <dgm:pt modelId="{6DF9E2A9-514B-47B3-90A7-EC42470ADB45}" type="parTrans" cxnId="{F4CB2286-D853-4339-AC4D-B190886DCE89}">
      <dgm:prSet/>
      <dgm:spPr/>
      <dgm:t>
        <a:bodyPr/>
        <a:lstStyle/>
        <a:p>
          <a:endParaRPr lang="en-US"/>
        </a:p>
      </dgm:t>
    </dgm:pt>
    <dgm:pt modelId="{3CAEB576-8A87-47D8-9B1C-03D8576036D7}" type="sibTrans" cxnId="{F4CB2286-D853-4339-AC4D-B190886DCE89}">
      <dgm:prSet/>
      <dgm:spPr/>
      <dgm:t>
        <a:bodyPr/>
        <a:lstStyle/>
        <a:p>
          <a:endParaRPr lang="en-US"/>
        </a:p>
      </dgm:t>
    </dgm:pt>
    <dgm:pt modelId="{81A00E0A-B4A7-45DB-801E-7C07BEDB5F58}">
      <dgm:prSet/>
      <dgm:spPr/>
      <dgm:t>
        <a:bodyPr/>
        <a:lstStyle/>
        <a:p>
          <a:pPr rtl="0"/>
          <a:r>
            <a:rPr lang="en-US" smtClean="0"/>
            <a:t>FAFSA data</a:t>
          </a:r>
          <a:endParaRPr lang="en-US"/>
        </a:p>
      </dgm:t>
    </dgm:pt>
    <dgm:pt modelId="{D90A435A-B518-4A0F-9C78-2BA37B490CB0}" type="parTrans" cxnId="{39C67B69-7151-44CE-BA48-FE77062767B9}">
      <dgm:prSet/>
      <dgm:spPr/>
      <dgm:t>
        <a:bodyPr/>
        <a:lstStyle/>
        <a:p>
          <a:endParaRPr lang="en-US"/>
        </a:p>
      </dgm:t>
    </dgm:pt>
    <dgm:pt modelId="{BAE8C891-BAD7-4022-80BA-B96488B3C237}" type="sibTrans" cxnId="{39C67B69-7151-44CE-BA48-FE77062767B9}">
      <dgm:prSet/>
      <dgm:spPr/>
      <dgm:t>
        <a:bodyPr/>
        <a:lstStyle/>
        <a:p>
          <a:endParaRPr lang="en-US"/>
        </a:p>
      </dgm:t>
    </dgm:pt>
    <dgm:pt modelId="{4E625A9D-3B87-4541-9A2A-DB552F613D76}">
      <dgm:prSet/>
      <dgm:spPr/>
      <dgm:t>
        <a:bodyPr/>
        <a:lstStyle/>
        <a:p>
          <a:pPr rtl="0"/>
          <a:r>
            <a:rPr lang="en-US" smtClean="0"/>
            <a:t>Earned a GED</a:t>
          </a:r>
          <a:endParaRPr lang="en-US"/>
        </a:p>
      </dgm:t>
    </dgm:pt>
    <dgm:pt modelId="{30D423BF-E76C-497B-91DC-4396451D27F9}" type="parTrans" cxnId="{3B7B507B-F5F3-475C-A088-ABDA5FD6AB8B}">
      <dgm:prSet/>
      <dgm:spPr/>
      <dgm:t>
        <a:bodyPr/>
        <a:lstStyle/>
        <a:p>
          <a:endParaRPr lang="en-US"/>
        </a:p>
      </dgm:t>
    </dgm:pt>
    <dgm:pt modelId="{8F33E5DC-72EB-4236-8AE4-13AD86F5114F}" type="sibTrans" cxnId="{3B7B507B-F5F3-475C-A088-ABDA5FD6AB8B}">
      <dgm:prSet/>
      <dgm:spPr/>
      <dgm:t>
        <a:bodyPr/>
        <a:lstStyle/>
        <a:p>
          <a:endParaRPr lang="en-US"/>
        </a:p>
      </dgm:t>
    </dgm:pt>
    <dgm:pt modelId="{FFF259FB-0147-45ED-8B10-56DECA7F80A8}">
      <dgm:prSet/>
      <dgm:spPr/>
      <dgm:t>
        <a:bodyPr/>
        <a:lstStyle/>
        <a:p>
          <a:pPr rtl="0"/>
          <a:r>
            <a:rPr lang="en-US" smtClean="0"/>
            <a:t>Construct Horn &amp; Carrol scale!</a:t>
          </a:r>
          <a:endParaRPr lang="en-US"/>
        </a:p>
      </dgm:t>
    </dgm:pt>
    <dgm:pt modelId="{56705C22-DAEB-4ADE-8B91-6EBEDC3835CA}" type="parTrans" cxnId="{56B4892B-B4C8-4017-9685-08F3A95418F7}">
      <dgm:prSet/>
      <dgm:spPr/>
      <dgm:t>
        <a:bodyPr/>
        <a:lstStyle/>
        <a:p>
          <a:endParaRPr lang="en-US"/>
        </a:p>
      </dgm:t>
    </dgm:pt>
    <dgm:pt modelId="{D5DA940D-518C-481C-B2EB-2AC99A20EA2B}" type="sibTrans" cxnId="{56B4892B-B4C8-4017-9685-08F3A95418F7}">
      <dgm:prSet/>
      <dgm:spPr/>
      <dgm:t>
        <a:bodyPr/>
        <a:lstStyle/>
        <a:p>
          <a:endParaRPr lang="en-US"/>
        </a:p>
      </dgm:t>
    </dgm:pt>
    <dgm:pt modelId="{55CD82D4-DE8A-4C62-99AC-5DDA93675339}" type="pres">
      <dgm:prSet presAssocID="{4C15A731-7309-4100-AF12-C333DB3344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D797C5-D9C1-4B42-AF39-118B75103289}" type="pres">
      <dgm:prSet presAssocID="{14EF608C-ACEB-4116-8944-658824389CF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D43E3-3C2A-4D32-93EB-73534D76CEEB}" type="pres">
      <dgm:prSet presAssocID="{14EF608C-ACEB-4116-8944-658824389C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4C9D1-9DD8-42DD-B7D1-5C573EACCEDF}" type="pres">
      <dgm:prSet presAssocID="{A521BEF5-7583-485D-98E2-C56719A5705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60427-5FB7-4B27-B08B-1E6AE88504C2}" type="pres">
      <dgm:prSet presAssocID="{A521BEF5-7583-485D-98E2-C56719A5705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CA006-6C83-49A0-BFC3-9C96CE21B1A3}" type="pres">
      <dgm:prSet presAssocID="{FFF259FB-0147-45ED-8B10-56DECA7F80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5A023D-B056-43B3-B665-25A9DBC37A3E}" type="presOf" srcId="{A521BEF5-7583-485D-98E2-C56719A57058}" destId="{B7E4C9D1-9DD8-42DD-B7D1-5C573EACCEDF}" srcOrd="0" destOrd="0" presId="urn:microsoft.com/office/officeart/2005/8/layout/vList2"/>
    <dgm:cxn modelId="{80A0AA78-6EE1-4DB7-88EB-AAC4F77629B8}" srcId="{4C15A731-7309-4100-AF12-C333DB334459}" destId="{A521BEF5-7583-485D-98E2-C56719A57058}" srcOrd="1" destOrd="0" parTransId="{E969F4A9-CC2A-41B6-8EEC-DFBE2FE630C2}" sibTransId="{9C52722D-70A2-4D3A-BE9B-DF383ED78C72}"/>
    <dgm:cxn modelId="{F4CB2286-D853-4339-AC4D-B190886DCE89}" srcId="{A521BEF5-7583-485D-98E2-C56719A57058}" destId="{07418D08-F6AA-4A21-8ECF-41D882C5BCDA}" srcOrd="0" destOrd="0" parTransId="{6DF9E2A9-514B-47B3-90A7-EC42470ADB45}" sibTransId="{3CAEB576-8A87-47D8-9B1C-03D8576036D7}"/>
    <dgm:cxn modelId="{5D703908-338C-4A39-BAD4-E482BAE8864B}" type="presOf" srcId="{07418D08-F6AA-4A21-8ECF-41D882C5BCDA}" destId="{27260427-5FB7-4B27-B08B-1E6AE88504C2}" srcOrd="0" destOrd="0" presId="urn:microsoft.com/office/officeart/2005/8/layout/vList2"/>
    <dgm:cxn modelId="{AB682D9B-A41C-44C2-9503-0F7C1799BE7B}" srcId="{4C15A731-7309-4100-AF12-C333DB334459}" destId="{14EF608C-ACEB-4116-8944-658824389CF0}" srcOrd="0" destOrd="0" parTransId="{15A649F2-890C-472C-86E1-2372B622E375}" sibTransId="{7EDF1D82-BA71-4BC0-961C-57EE2287389C}"/>
    <dgm:cxn modelId="{3B7B507B-F5F3-475C-A088-ABDA5FD6AB8B}" srcId="{A521BEF5-7583-485D-98E2-C56719A57058}" destId="{4E625A9D-3B87-4541-9A2A-DB552F613D76}" srcOrd="2" destOrd="0" parTransId="{30D423BF-E76C-497B-91DC-4396451D27F9}" sibTransId="{8F33E5DC-72EB-4236-8AE4-13AD86F5114F}"/>
    <dgm:cxn modelId="{7BB1765A-A6F2-49AD-9A66-01087BB3C92F}" type="presOf" srcId="{ED05A9CE-2B4F-4BA5-9DA1-852A4DF31A95}" destId="{1CCD43E3-3C2A-4D32-93EB-73534D76CEEB}" srcOrd="0" destOrd="0" presId="urn:microsoft.com/office/officeart/2005/8/layout/vList2"/>
    <dgm:cxn modelId="{56B4892B-B4C8-4017-9685-08F3A95418F7}" srcId="{4C15A731-7309-4100-AF12-C333DB334459}" destId="{FFF259FB-0147-45ED-8B10-56DECA7F80A8}" srcOrd="2" destOrd="0" parTransId="{56705C22-DAEB-4ADE-8B91-6EBEDC3835CA}" sibTransId="{D5DA940D-518C-481C-B2EB-2AC99A20EA2B}"/>
    <dgm:cxn modelId="{39C67B69-7151-44CE-BA48-FE77062767B9}" srcId="{A521BEF5-7583-485D-98E2-C56719A57058}" destId="{81A00E0A-B4A7-45DB-801E-7C07BEDB5F58}" srcOrd="1" destOrd="0" parTransId="{D90A435A-B518-4A0F-9C78-2BA37B490CB0}" sibTransId="{BAE8C891-BAD7-4022-80BA-B96488B3C237}"/>
    <dgm:cxn modelId="{C29DFE5A-E156-47C7-8C4F-FE03426D7B53}" srcId="{14EF608C-ACEB-4116-8944-658824389CF0}" destId="{ED05A9CE-2B4F-4BA5-9DA1-852A4DF31A95}" srcOrd="0" destOrd="0" parTransId="{94CFB4E8-E814-4995-800F-BB8A3A23B673}" sibTransId="{8DE98C19-0FFC-45BE-8C25-8D9DB7DCA32A}"/>
    <dgm:cxn modelId="{583F7913-297C-481C-BD65-817F15CCAF56}" type="presOf" srcId="{14EF608C-ACEB-4116-8944-658824389CF0}" destId="{32D797C5-D9C1-4B42-AF39-118B75103289}" srcOrd="0" destOrd="0" presId="urn:microsoft.com/office/officeart/2005/8/layout/vList2"/>
    <dgm:cxn modelId="{73393D1C-B5D2-4488-9B7D-5483471238A9}" type="presOf" srcId="{FFF259FB-0147-45ED-8B10-56DECA7F80A8}" destId="{0B0CA006-6C83-49A0-BFC3-9C96CE21B1A3}" srcOrd="0" destOrd="0" presId="urn:microsoft.com/office/officeart/2005/8/layout/vList2"/>
    <dgm:cxn modelId="{7264E925-4864-45EB-833A-B8B4978B9627}" type="presOf" srcId="{4E625A9D-3B87-4541-9A2A-DB552F613D76}" destId="{27260427-5FB7-4B27-B08B-1E6AE88504C2}" srcOrd="0" destOrd="2" presId="urn:microsoft.com/office/officeart/2005/8/layout/vList2"/>
    <dgm:cxn modelId="{DBF444F1-EEB5-4567-90CE-313069FC6907}" type="presOf" srcId="{81A00E0A-B4A7-45DB-801E-7C07BEDB5F58}" destId="{27260427-5FB7-4B27-B08B-1E6AE88504C2}" srcOrd="0" destOrd="1" presId="urn:microsoft.com/office/officeart/2005/8/layout/vList2"/>
    <dgm:cxn modelId="{1CABAF0C-A5D3-46E1-B549-DA548A3D8EBC}" type="presOf" srcId="{4C15A731-7309-4100-AF12-C333DB334459}" destId="{55CD82D4-DE8A-4C62-99AC-5DDA93675339}" srcOrd="0" destOrd="0" presId="urn:microsoft.com/office/officeart/2005/8/layout/vList2"/>
    <dgm:cxn modelId="{95C2105E-C1B2-4B19-85B3-B943980780F4}" type="presParOf" srcId="{55CD82D4-DE8A-4C62-99AC-5DDA93675339}" destId="{32D797C5-D9C1-4B42-AF39-118B75103289}" srcOrd="0" destOrd="0" presId="urn:microsoft.com/office/officeart/2005/8/layout/vList2"/>
    <dgm:cxn modelId="{2335906D-452F-4B7F-B008-1EA8AAA5F8A9}" type="presParOf" srcId="{55CD82D4-DE8A-4C62-99AC-5DDA93675339}" destId="{1CCD43E3-3C2A-4D32-93EB-73534D76CEEB}" srcOrd="1" destOrd="0" presId="urn:microsoft.com/office/officeart/2005/8/layout/vList2"/>
    <dgm:cxn modelId="{FE1A7723-BBFF-4978-B320-1880B66C7278}" type="presParOf" srcId="{55CD82D4-DE8A-4C62-99AC-5DDA93675339}" destId="{B7E4C9D1-9DD8-42DD-B7D1-5C573EACCEDF}" srcOrd="2" destOrd="0" presId="urn:microsoft.com/office/officeart/2005/8/layout/vList2"/>
    <dgm:cxn modelId="{C5A6AD0E-C076-4FFC-B51B-9FF56E307EDB}" type="presParOf" srcId="{55CD82D4-DE8A-4C62-99AC-5DDA93675339}" destId="{27260427-5FB7-4B27-B08B-1E6AE88504C2}" srcOrd="3" destOrd="0" presId="urn:microsoft.com/office/officeart/2005/8/layout/vList2"/>
    <dgm:cxn modelId="{6772054B-068C-4BCC-A817-9518C682EE63}" type="presParOf" srcId="{55CD82D4-DE8A-4C62-99AC-5DDA93675339}" destId="{0B0CA006-6C83-49A0-BFC3-9C96CE21B1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1401A-D18A-4FA4-B602-2D0CEF13DF5E}">
      <dsp:nvSpPr>
        <dsp:cNvPr id="0" name=""/>
        <dsp:cNvSpPr/>
      </dsp:nvSpPr>
      <dsp:spPr>
        <a:xfrm>
          <a:off x="0" y="306141"/>
          <a:ext cx="11514221" cy="1170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smtClean="0"/>
            <a:t>Nationally (Lumina Foundation, 2017)</a:t>
          </a:r>
          <a:endParaRPr lang="en-US" sz="5000" kern="1200" dirty="0"/>
        </a:p>
      </dsp:txBody>
      <dsp:txXfrm>
        <a:off x="57115" y="363256"/>
        <a:ext cx="11399991" cy="1055770"/>
      </dsp:txXfrm>
    </dsp:sp>
    <dsp:sp modelId="{0D5135EE-6002-4F8F-B962-9BF97ACECB8B}">
      <dsp:nvSpPr>
        <dsp:cNvPr id="0" name=""/>
        <dsp:cNvSpPr/>
      </dsp:nvSpPr>
      <dsp:spPr>
        <a:xfrm>
          <a:off x="0" y="1476142"/>
          <a:ext cx="11514221" cy="289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577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40% of CC students working 20 or more hours per week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40% attending part-time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38% of undergraduates are 25 years of age or older</a:t>
          </a:r>
          <a:endParaRPr lang="en-US" sz="3900" kern="1200" dirty="0"/>
        </a:p>
      </dsp:txBody>
      <dsp:txXfrm>
        <a:off x="0" y="1476142"/>
        <a:ext cx="11514221" cy="2898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797C5-D9C1-4B42-AF39-118B75103289}">
      <dsp:nvSpPr>
        <dsp:cNvPr id="0" name=""/>
        <dsp:cNvSpPr/>
      </dsp:nvSpPr>
      <dsp:spPr>
        <a:xfrm>
          <a:off x="0" y="87317"/>
          <a:ext cx="11201399" cy="1146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Additional data</a:t>
          </a:r>
          <a:endParaRPr lang="en-US" sz="4900" kern="1200" dirty="0"/>
        </a:p>
      </dsp:txBody>
      <dsp:txXfrm>
        <a:off x="55972" y="143289"/>
        <a:ext cx="11089455" cy="1034656"/>
      </dsp:txXfrm>
    </dsp:sp>
    <dsp:sp modelId="{1CCD43E3-3C2A-4D32-93EB-73534D76CEEB}">
      <dsp:nvSpPr>
        <dsp:cNvPr id="0" name=""/>
        <dsp:cNvSpPr/>
      </dsp:nvSpPr>
      <dsp:spPr>
        <a:xfrm>
          <a:off x="0" y="1233917"/>
          <a:ext cx="11201399" cy="365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44" tIns="62230" rIns="348488" bIns="62230" numCol="1" spcCol="1270" anchor="t" anchorCtr="0">
          <a:noAutofit/>
        </a:bodyPr>
        <a:lstStyle/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kern="1200" dirty="0" smtClean="0"/>
            <a:t>High school GPA</a:t>
          </a: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kern="1200" dirty="0" smtClean="0"/>
            <a:t>First generation</a:t>
          </a: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kern="1200" dirty="0" smtClean="0"/>
            <a:t>Transfer hours</a:t>
          </a: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kern="1200" dirty="0" smtClean="0"/>
            <a:t>Unmet financial need (CDS definition)</a:t>
          </a: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kern="1200" dirty="0" smtClean="0"/>
            <a:t>Received Pell grant</a:t>
          </a: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kern="1200" dirty="0" smtClean="0"/>
            <a:t>Age</a:t>
          </a:r>
          <a:endParaRPr lang="en-US" sz="3800" kern="1200" dirty="0"/>
        </a:p>
      </dsp:txBody>
      <dsp:txXfrm>
        <a:off x="0" y="1233917"/>
        <a:ext cx="11201399" cy="36514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D9E3F-A3A5-454D-A357-AC99AFD23763}">
      <dsp:nvSpPr>
        <dsp:cNvPr id="0" name=""/>
        <dsp:cNvSpPr/>
      </dsp:nvSpPr>
      <dsp:spPr>
        <a:xfrm>
          <a:off x="0" y="3224"/>
          <a:ext cx="11261556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Z transformation of high school GPA and transfer GPA</a:t>
          </a:r>
          <a:endParaRPr lang="en-US" sz="2500" kern="1200"/>
        </a:p>
      </dsp:txBody>
      <dsp:txXfrm>
        <a:off x="28557" y="31781"/>
        <a:ext cx="11204442" cy="527886"/>
      </dsp:txXfrm>
    </dsp:sp>
    <dsp:sp modelId="{87227247-934D-449D-98EE-87F0D635A3B7}">
      <dsp:nvSpPr>
        <dsp:cNvPr id="0" name=""/>
        <dsp:cNvSpPr/>
      </dsp:nvSpPr>
      <dsp:spPr>
        <a:xfrm>
          <a:off x="0" y="588224"/>
          <a:ext cx="11261556" cy="64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554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Same scale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“How much higher was past performance than a person of the same admit type?”</a:t>
          </a:r>
          <a:endParaRPr lang="en-US" sz="2000" kern="1200"/>
        </a:p>
      </dsp:txBody>
      <dsp:txXfrm>
        <a:off x="0" y="588224"/>
        <a:ext cx="11261556" cy="646875"/>
      </dsp:txXfrm>
    </dsp:sp>
    <dsp:sp modelId="{CA790E01-3B10-4A01-9F5F-E7A423DD6CBD}">
      <dsp:nvSpPr>
        <dsp:cNvPr id="0" name=""/>
        <dsp:cNvSpPr/>
      </dsp:nvSpPr>
      <dsp:spPr>
        <a:xfrm>
          <a:off x="0" y="1235099"/>
          <a:ext cx="11261556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Ethnicity</a:t>
          </a:r>
          <a:endParaRPr lang="en-US" sz="2500" kern="1200"/>
        </a:p>
      </dsp:txBody>
      <dsp:txXfrm>
        <a:off x="28557" y="1263656"/>
        <a:ext cx="11204442" cy="527886"/>
      </dsp:txXfrm>
    </dsp:sp>
    <dsp:sp modelId="{512F7A40-2152-45D5-B6AB-DA25CE271527}">
      <dsp:nvSpPr>
        <dsp:cNvPr id="0" name=""/>
        <dsp:cNvSpPr/>
      </dsp:nvSpPr>
      <dsp:spPr>
        <a:xfrm>
          <a:off x="0" y="1820099"/>
          <a:ext cx="11261556" cy="64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554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Exclude null and International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Reference group = White</a:t>
          </a:r>
          <a:endParaRPr lang="en-US" sz="2000" kern="1200"/>
        </a:p>
      </dsp:txBody>
      <dsp:txXfrm>
        <a:off x="0" y="1820099"/>
        <a:ext cx="11261556" cy="646875"/>
      </dsp:txXfrm>
    </dsp:sp>
    <dsp:sp modelId="{66AA1501-DCD4-4D13-A7AE-6BEE78E4F960}">
      <dsp:nvSpPr>
        <dsp:cNvPr id="0" name=""/>
        <dsp:cNvSpPr/>
      </dsp:nvSpPr>
      <dsp:spPr>
        <a:xfrm>
          <a:off x="0" y="2466974"/>
          <a:ext cx="11261556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First Generation (1,0)</a:t>
          </a:r>
          <a:endParaRPr lang="en-US" sz="2500" kern="1200"/>
        </a:p>
      </dsp:txBody>
      <dsp:txXfrm>
        <a:off x="28557" y="2495531"/>
        <a:ext cx="11204442" cy="527886"/>
      </dsp:txXfrm>
    </dsp:sp>
    <dsp:sp modelId="{2FB160E7-A0DF-4938-88AE-0E1AEDCAE97F}">
      <dsp:nvSpPr>
        <dsp:cNvPr id="0" name=""/>
        <dsp:cNvSpPr/>
      </dsp:nvSpPr>
      <dsp:spPr>
        <a:xfrm>
          <a:off x="0" y="3123974"/>
          <a:ext cx="11261556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Unmet need (divided by $1,000)</a:t>
          </a:r>
          <a:endParaRPr lang="en-US" sz="2500" kern="1200"/>
        </a:p>
      </dsp:txBody>
      <dsp:txXfrm>
        <a:off x="28557" y="3152531"/>
        <a:ext cx="11204442" cy="527886"/>
      </dsp:txXfrm>
    </dsp:sp>
    <dsp:sp modelId="{4C76F3C6-1592-43A8-8399-A3A189A20DFF}">
      <dsp:nvSpPr>
        <dsp:cNvPr id="0" name=""/>
        <dsp:cNvSpPr/>
      </dsp:nvSpPr>
      <dsp:spPr>
        <a:xfrm>
          <a:off x="0" y="3708974"/>
          <a:ext cx="1126155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554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Easier to interpret results</a:t>
          </a:r>
          <a:endParaRPr lang="en-US" sz="2000" kern="1200"/>
        </a:p>
      </dsp:txBody>
      <dsp:txXfrm>
        <a:off x="0" y="3708974"/>
        <a:ext cx="11261556" cy="414000"/>
      </dsp:txXfrm>
    </dsp:sp>
    <dsp:sp modelId="{8AD1163E-C52E-4742-A1F0-CCE7FB208820}">
      <dsp:nvSpPr>
        <dsp:cNvPr id="0" name=""/>
        <dsp:cNvSpPr/>
      </dsp:nvSpPr>
      <dsp:spPr>
        <a:xfrm>
          <a:off x="0" y="4122974"/>
          <a:ext cx="11261556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Received a Pell grant (1,0)</a:t>
          </a:r>
          <a:endParaRPr lang="en-US" sz="2500" kern="1200"/>
        </a:p>
      </dsp:txBody>
      <dsp:txXfrm>
        <a:off x="28557" y="4151531"/>
        <a:ext cx="11204442" cy="5278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26B73-CDFD-4326-A8EE-2511FF099064}">
      <dsp:nvSpPr>
        <dsp:cNvPr id="0" name=""/>
        <dsp:cNvSpPr/>
      </dsp:nvSpPr>
      <dsp:spPr>
        <a:xfrm>
          <a:off x="0" y="256547"/>
          <a:ext cx="4728410" cy="10069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Age: 2 models</a:t>
          </a:r>
          <a:endParaRPr lang="en-US" sz="2700" kern="1200"/>
        </a:p>
      </dsp:txBody>
      <dsp:txXfrm>
        <a:off x="49154" y="305701"/>
        <a:ext cx="4630102" cy="908623"/>
      </dsp:txXfrm>
    </dsp:sp>
    <dsp:sp modelId="{260D00CC-AA57-4F5E-BAB7-39ADF84F9CE4}">
      <dsp:nvSpPr>
        <dsp:cNvPr id="0" name=""/>
        <dsp:cNvSpPr/>
      </dsp:nvSpPr>
      <dsp:spPr>
        <a:xfrm>
          <a:off x="0" y="1263479"/>
          <a:ext cx="472841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127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23 or older =1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25 or older = 1</a:t>
          </a:r>
          <a:endParaRPr lang="en-US" sz="2100" kern="1200"/>
        </a:p>
      </dsp:txBody>
      <dsp:txXfrm>
        <a:off x="0" y="1263479"/>
        <a:ext cx="4728410" cy="684652"/>
      </dsp:txXfrm>
    </dsp:sp>
    <dsp:sp modelId="{0A377802-6807-426F-8EF6-3E45CC094319}">
      <dsp:nvSpPr>
        <dsp:cNvPr id="0" name=""/>
        <dsp:cNvSpPr/>
      </dsp:nvSpPr>
      <dsp:spPr>
        <a:xfrm>
          <a:off x="0" y="1948131"/>
          <a:ext cx="4728410" cy="10069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[Modified] Horn &amp; Carroll scale</a:t>
          </a:r>
          <a:endParaRPr lang="en-US" sz="2700" kern="1200"/>
        </a:p>
      </dsp:txBody>
      <dsp:txXfrm>
        <a:off x="49154" y="1997285"/>
        <a:ext cx="4630102" cy="908623"/>
      </dsp:txXfrm>
    </dsp:sp>
    <dsp:sp modelId="{6456F1A8-CCB3-4715-8E8A-6768AF2B3BC4}">
      <dsp:nvSpPr>
        <dsp:cNvPr id="0" name=""/>
        <dsp:cNvSpPr/>
      </dsp:nvSpPr>
      <dsp:spPr>
        <a:xfrm>
          <a:off x="0" y="2955062"/>
          <a:ext cx="472841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127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No work = More cases</a:t>
          </a:r>
          <a:endParaRPr lang="en-US" sz="2100" kern="1200"/>
        </a:p>
      </dsp:txBody>
      <dsp:txXfrm>
        <a:off x="0" y="2955062"/>
        <a:ext cx="4728410" cy="447120"/>
      </dsp:txXfrm>
    </dsp:sp>
    <dsp:sp modelId="{EFF7A776-05E7-4259-A26F-04505707EA5D}">
      <dsp:nvSpPr>
        <dsp:cNvPr id="0" name=""/>
        <dsp:cNvSpPr/>
      </dsp:nvSpPr>
      <dsp:spPr>
        <a:xfrm>
          <a:off x="0" y="3402182"/>
          <a:ext cx="4728410" cy="10069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Interaction between Nontraditional scale and age</a:t>
          </a:r>
          <a:endParaRPr lang="en-US" sz="2700" kern="1200"/>
        </a:p>
      </dsp:txBody>
      <dsp:txXfrm>
        <a:off x="49154" y="3451336"/>
        <a:ext cx="4630102" cy="9086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14A41-9481-45EB-8646-ABF9D5440A0C}">
      <dsp:nvSpPr>
        <dsp:cNvPr id="0" name=""/>
        <dsp:cNvSpPr/>
      </dsp:nvSpPr>
      <dsp:spPr>
        <a:xfrm>
          <a:off x="565307" y="1550"/>
          <a:ext cx="2440859" cy="14645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We need better data on off-campus work</a:t>
          </a:r>
          <a:endParaRPr lang="en-US" sz="2400" kern="1200"/>
        </a:p>
      </dsp:txBody>
      <dsp:txXfrm>
        <a:off x="565307" y="1550"/>
        <a:ext cx="2440859" cy="1464515"/>
      </dsp:txXfrm>
    </dsp:sp>
    <dsp:sp modelId="{4EE0FCCB-3145-4C15-817D-B2D3F3FB5AEB}">
      <dsp:nvSpPr>
        <dsp:cNvPr id="0" name=""/>
        <dsp:cNvSpPr/>
      </dsp:nvSpPr>
      <dsp:spPr>
        <a:xfrm>
          <a:off x="3250253" y="1550"/>
          <a:ext cx="2440859" cy="14645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Intersectionality with a lot of factors that effect retention</a:t>
          </a:r>
          <a:endParaRPr lang="en-US" sz="2400" kern="1200"/>
        </a:p>
      </dsp:txBody>
      <dsp:txXfrm>
        <a:off x="3250253" y="1550"/>
        <a:ext cx="2440859" cy="1464515"/>
      </dsp:txXfrm>
    </dsp:sp>
    <dsp:sp modelId="{715C4C78-66B3-48A8-9794-5FFA9E82E04B}">
      <dsp:nvSpPr>
        <dsp:cNvPr id="0" name=""/>
        <dsp:cNvSpPr/>
      </dsp:nvSpPr>
      <dsp:spPr>
        <a:xfrm>
          <a:off x="565307" y="1710152"/>
          <a:ext cx="2440859" cy="14645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Age has an effect regardless of cut off</a:t>
          </a:r>
          <a:endParaRPr lang="en-US" sz="2400" kern="1200"/>
        </a:p>
      </dsp:txBody>
      <dsp:txXfrm>
        <a:off x="565307" y="1710152"/>
        <a:ext cx="2440859" cy="1464515"/>
      </dsp:txXfrm>
    </dsp:sp>
    <dsp:sp modelId="{0020DDF2-3492-40C7-9A09-281889DF48A6}">
      <dsp:nvSpPr>
        <dsp:cNvPr id="0" name=""/>
        <dsp:cNvSpPr/>
      </dsp:nvSpPr>
      <dsp:spPr>
        <a:xfrm>
          <a:off x="3250253" y="1710152"/>
          <a:ext cx="2440859" cy="14645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Effect of nontraditional differs with different cut off</a:t>
          </a:r>
          <a:endParaRPr lang="en-US" sz="2400" kern="1200"/>
        </a:p>
      </dsp:txBody>
      <dsp:txXfrm>
        <a:off x="3250253" y="1710152"/>
        <a:ext cx="2440859" cy="1464515"/>
      </dsp:txXfrm>
    </dsp:sp>
    <dsp:sp modelId="{E0B55EDA-E485-4F07-A59C-CD0F9A0ADBEF}">
      <dsp:nvSpPr>
        <dsp:cNvPr id="0" name=""/>
        <dsp:cNvSpPr/>
      </dsp:nvSpPr>
      <dsp:spPr>
        <a:xfrm>
          <a:off x="1907780" y="3418754"/>
          <a:ext cx="2440859" cy="14645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More research is needed</a:t>
          </a:r>
          <a:endParaRPr lang="en-US" sz="2400" kern="1200"/>
        </a:p>
      </dsp:txBody>
      <dsp:txXfrm>
        <a:off x="1907780" y="3418754"/>
        <a:ext cx="2440859" cy="1464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1401A-D18A-4FA4-B602-2D0CEF13DF5E}">
      <dsp:nvSpPr>
        <dsp:cNvPr id="0" name=""/>
        <dsp:cNvSpPr/>
      </dsp:nvSpPr>
      <dsp:spPr>
        <a:xfrm>
          <a:off x="0" y="23153"/>
          <a:ext cx="11682663" cy="187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IUPUI Indianapolis – Fall 2018 beginners</a:t>
          </a:r>
          <a:endParaRPr lang="en-US" sz="5000" kern="1200" dirty="0"/>
        </a:p>
      </dsp:txBody>
      <dsp:txXfrm>
        <a:off x="91384" y="114537"/>
        <a:ext cx="11499895" cy="1689232"/>
      </dsp:txXfrm>
    </dsp:sp>
    <dsp:sp modelId="{0D5135EE-6002-4F8F-B962-9BF97ACECB8B}">
      <dsp:nvSpPr>
        <dsp:cNvPr id="0" name=""/>
        <dsp:cNvSpPr/>
      </dsp:nvSpPr>
      <dsp:spPr>
        <a:xfrm>
          <a:off x="0" y="1895153"/>
          <a:ext cx="11682663" cy="289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925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14% of students plan to work 20 or more hours per week off campus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4% attending part-time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0.5% (19 out of 3,649) are 25 years of age or older</a:t>
          </a:r>
          <a:endParaRPr lang="en-US" sz="3900" kern="1200" dirty="0"/>
        </a:p>
      </dsp:txBody>
      <dsp:txXfrm>
        <a:off x="0" y="1895153"/>
        <a:ext cx="11682663" cy="289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1401A-D18A-4FA4-B602-2D0CEF13DF5E}">
      <dsp:nvSpPr>
        <dsp:cNvPr id="0" name=""/>
        <dsp:cNvSpPr/>
      </dsp:nvSpPr>
      <dsp:spPr>
        <a:xfrm>
          <a:off x="0" y="43792"/>
          <a:ext cx="11514221" cy="2021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IUPUI Indianapolis – </a:t>
          </a:r>
          <a:r>
            <a:rPr lang="en-US" sz="5400" kern="1200" smtClean="0"/>
            <a:t>Fall 2018 </a:t>
          </a:r>
          <a:r>
            <a:rPr lang="en-US" sz="5400" kern="1200" dirty="0" smtClean="0"/>
            <a:t>transfers</a:t>
          </a:r>
          <a:endParaRPr lang="en-US" sz="5400" kern="1200" dirty="0"/>
        </a:p>
      </dsp:txBody>
      <dsp:txXfrm>
        <a:off x="98694" y="142486"/>
        <a:ext cx="11316833" cy="1824372"/>
      </dsp:txXfrm>
    </dsp:sp>
    <dsp:sp modelId="{0D5135EE-6002-4F8F-B962-9BF97ACECB8B}">
      <dsp:nvSpPr>
        <dsp:cNvPr id="0" name=""/>
        <dsp:cNvSpPr/>
      </dsp:nvSpPr>
      <dsp:spPr>
        <a:xfrm>
          <a:off x="0" y="2065552"/>
          <a:ext cx="11514221" cy="257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577" tIns="68580" rIns="384048" bIns="6858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200" kern="1200" dirty="0" smtClean="0"/>
            <a:t>33% of students plan to work 20 or more hours per week off campus</a:t>
          </a:r>
          <a:endParaRPr 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200" kern="1200" dirty="0" smtClean="0"/>
            <a:t>16% attending part-time</a:t>
          </a:r>
          <a:endParaRPr 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200" kern="1200" dirty="0" smtClean="0"/>
            <a:t>25% are 25 years of age or older</a:t>
          </a:r>
          <a:endParaRPr lang="en-US" sz="4200" kern="1200" dirty="0"/>
        </a:p>
      </dsp:txBody>
      <dsp:txXfrm>
        <a:off x="0" y="2065552"/>
        <a:ext cx="11514221" cy="2570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4B171-6841-45C1-94C3-2E6CF6FADE16}">
      <dsp:nvSpPr>
        <dsp:cNvPr id="0" name=""/>
        <dsp:cNvSpPr/>
      </dsp:nvSpPr>
      <dsp:spPr>
        <a:xfrm>
          <a:off x="0" y="2160"/>
          <a:ext cx="4752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24DEA-99A2-4903-89A4-A5ABC1EBB6AF}">
      <dsp:nvSpPr>
        <dsp:cNvPr id="0" name=""/>
        <dsp:cNvSpPr/>
      </dsp:nvSpPr>
      <dsp:spPr>
        <a:xfrm>
          <a:off x="0" y="2160"/>
          <a:ext cx="950494" cy="147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Summerskill (1962)</a:t>
          </a:r>
          <a:endParaRPr lang="en-US" sz="1200" kern="1200"/>
        </a:p>
      </dsp:txBody>
      <dsp:txXfrm>
        <a:off x="0" y="2160"/>
        <a:ext cx="950494" cy="1473193"/>
      </dsp:txXfrm>
    </dsp:sp>
    <dsp:sp modelId="{E9EC7CEE-58A9-4924-9372-1C089EA0963B}">
      <dsp:nvSpPr>
        <dsp:cNvPr id="0" name=""/>
        <dsp:cNvSpPr/>
      </dsp:nvSpPr>
      <dsp:spPr>
        <a:xfrm>
          <a:off x="1021781" y="69058"/>
          <a:ext cx="3730691" cy="133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“personal or financial or other reasons” cause withdrawal (p.631)</a:t>
          </a:r>
          <a:endParaRPr lang="en-US" sz="2300" kern="1200" dirty="0"/>
        </a:p>
      </dsp:txBody>
      <dsp:txXfrm>
        <a:off x="1021781" y="69058"/>
        <a:ext cx="3730691" cy="1337959"/>
      </dsp:txXfrm>
    </dsp:sp>
    <dsp:sp modelId="{18D642B9-E358-452A-B651-3BDC28C7CE27}">
      <dsp:nvSpPr>
        <dsp:cNvPr id="0" name=""/>
        <dsp:cNvSpPr/>
      </dsp:nvSpPr>
      <dsp:spPr>
        <a:xfrm>
          <a:off x="950494" y="1407017"/>
          <a:ext cx="38019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5F01E-01F5-4BA9-8DC6-2D63907609D0}">
      <dsp:nvSpPr>
        <dsp:cNvPr id="0" name=""/>
        <dsp:cNvSpPr/>
      </dsp:nvSpPr>
      <dsp:spPr>
        <a:xfrm>
          <a:off x="0" y="1475354"/>
          <a:ext cx="4752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06615-3A71-4F1D-ACEB-888033D1785D}">
      <dsp:nvSpPr>
        <dsp:cNvPr id="0" name=""/>
        <dsp:cNvSpPr/>
      </dsp:nvSpPr>
      <dsp:spPr>
        <a:xfrm>
          <a:off x="0" y="1475354"/>
          <a:ext cx="950494" cy="147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Astin (1975)</a:t>
          </a:r>
          <a:endParaRPr lang="en-US" sz="1200" kern="1200"/>
        </a:p>
      </dsp:txBody>
      <dsp:txXfrm>
        <a:off x="0" y="1475354"/>
        <a:ext cx="950494" cy="1473193"/>
      </dsp:txXfrm>
    </dsp:sp>
    <dsp:sp modelId="{1FF6D119-8D04-466F-9644-77364036D222}">
      <dsp:nvSpPr>
        <dsp:cNvPr id="0" name=""/>
        <dsp:cNvSpPr/>
      </dsp:nvSpPr>
      <dsp:spPr>
        <a:xfrm>
          <a:off x="1021781" y="1542252"/>
          <a:ext cx="3730691" cy="133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Nontraditional = “married, older or attending part-time” (p.167)</a:t>
          </a:r>
          <a:endParaRPr lang="en-US" sz="2300" kern="1200" dirty="0"/>
        </a:p>
      </dsp:txBody>
      <dsp:txXfrm>
        <a:off x="1021781" y="1542252"/>
        <a:ext cx="3730691" cy="1337959"/>
      </dsp:txXfrm>
    </dsp:sp>
    <dsp:sp modelId="{03241070-E246-44A0-AD66-DF9E0AA2F1B3}">
      <dsp:nvSpPr>
        <dsp:cNvPr id="0" name=""/>
        <dsp:cNvSpPr/>
      </dsp:nvSpPr>
      <dsp:spPr>
        <a:xfrm>
          <a:off x="950494" y="2880211"/>
          <a:ext cx="38019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004E4-6946-4E98-A9E1-A26CA5BF6526}">
      <dsp:nvSpPr>
        <dsp:cNvPr id="0" name=""/>
        <dsp:cNvSpPr/>
      </dsp:nvSpPr>
      <dsp:spPr>
        <a:xfrm>
          <a:off x="0" y="2948547"/>
          <a:ext cx="4752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6A51E-3B13-40B2-BA26-B4731EE6E24A}">
      <dsp:nvSpPr>
        <dsp:cNvPr id="0" name=""/>
        <dsp:cNvSpPr/>
      </dsp:nvSpPr>
      <dsp:spPr>
        <a:xfrm>
          <a:off x="0" y="2948547"/>
          <a:ext cx="950494" cy="147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Pantagges</a:t>
          </a:r>
          <a:r>
            <a:rPr lang="en-US" sz="1200" kern="1200" dirty="0" smtClean="0"/>
            <a:t> and </a:t>
          </a:r>
          <a:r>
            <a:rPr lang="en-US" sz="1200" kern="1200" dirty="0" err="1" smtClean="0"/>
            <a:t>Creedon</a:t>
          </a:r>
          <a:r>
            <a:rPr lang="en-US" sz="1200" kern="1200" dirty="0" smtClean="0"/>
            <a:t> (1978)</a:t>
          </a:r>
          <a:endParaRPr lang="en-US" sz="1200" kern="1200" dirty="0"/>
        </a:p>
      </dsp:txBody>
      <dsp:txXfrm>
        <a:off x="0" y="2948547"/>
        <a:ext cx="950494" cy="1473193"/>
      </dsp:txXfrm>
    </dsp:sp>
    <dsp:sp modelId="{FC2D70C0-EA9E-4FD0-B5F5-ED2DFF5DF1F1}">
      <dsp:nvSpPr>
        <dsp:cNvPr id="0" name=""/>
        <dsp:cNvSpPr/>
      </dsp:nvSpPr>
      <dsp:spPr>
        <a:xfrm>
          <a:off x="1021781" y="3015445"/>
          <a:ext cx="3730691" cy="133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Age doesn’t matter when finances, motivation, and other factors are included</a:t>
          </a:r>
          <a:endParaRPr lang="en-US" sz="2300" kern="1200" dirty="0"/>
        </a:p>
      </dsp:txBody>
      <dsp:txXfrm>
        <a:off x="1021781" y="3015445"/>
        <a:ext cx="3730691" cy="1337959"/>
      </dsp:txXfrm>
    </dsp:sp>
    <dsp:sp modelId="{25F30935-0458-4DB8-86B5-CC6D3918C170}">
      <dsp:nvSpPr>
        <dsp:cNvPr id="0" name=""/>
        <dsp:cNvSpPr/>
      </dsp:nvSpPr>
      <dsp:spPr>
        <a:xfrm>
          <a:off x="950494" y="4353405"/>
          <a:ext cx="38019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50827-1FF3-4506-B4B8-1172CCF0D36B}">
      <dsp:nvSpPr>
        <dsp:cNvPr id="0" name=""/>
        <dsp:cNvSpPr/>
      </dsp:nvSpPr>
      <dsp:spPr>
        <a:xfrm>
          <a:off x="0" y="232095"/>
          <a:ext cx="6641429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Student development literature (mostly Chickering, 1969) not appropriate for conceptualizing non-traditional students</a:t>
          </a:r>
          <a:endParaRPr lang="en-US" sz="1800" kern="1200" dirty="0"/>
        </a:p>
      </dsp:txBody>
      <dsp:txXfrm>
        <a:off x="32898" y="264993"/>
        <a:ext cx="6575633" cy="608124"/>
      </dsp:txXfrm>
    </dsp:sp>
    <dsp:sp modelId="{BB77E136-2AEE-4A66-BCED-2F56CA890DC8}">
      <dsp:nvSpPr>
        <dsp:cNvPr id="0" name=""/>
        <dsp:cNvSpPr/>
      </dsp:nvSpPr>
      <dsp:spPr>
        <a:xfrm>
          <a:off x="0" y="906015"/>
          <a:ext cx="6641429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865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400" kern="1200"/>
        </a:p>
      </dsp:txBody>
      <dsp:txXfrm>
        <a:off x="0" y="906015"/>
        <a:ext cx="6641429" cy="298080"/>
      </dsp:txXfrm>
    </dsp:sp>
    <dsp:sp modelId="{A224F759-5680-4ADE-8CA6-17D501BFDCDD}">
      <dsp:nvSpPr>
        <dsp:cNvPr id="0" name=""/>
        <dsp:cNvSpPr/>
      </dsp:nvSpPr>
      <dsp:spPr>
        <a:xfrm>
          <a:off x="0" y="1204095"/>
          <a:ext cx="6641429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One of the following:</a:t>
          </a:r>
          <a:endParaRPr lang="en-US" sz="1800" kern="1200"/>
        </a:p>
      </dsp:txBody>
      <dsp:txXfrm>
        <a:off x="32898" y="1236993"/>
        <a:ext cx="6575633" cy="608124"/>
      </dsp:txXfrm>
    </dsp:sp>
    <dsp:sp modelId="{1B593A19-2C57-4134-B616-0F89309A1C6B}">
      <dsp:nvSpPr>
        <dsp:cNvPr id="0" name=""/>
        <dsp:cNvSpPr/>
      </dsp:nvSpPr>
      <dsp:spPr>
        <a:xfrm>
          <a:off x="0" y="1878015"/>
          <a:ext cx="6641429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865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25 years or older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Attending part-time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Living off-campus</a:t>
          </a:r>
          <a:endParaRPr lang="en-US" sz="1400" kern="1200" dirty="0"/>
        </a:p>
      </dsp:txBody>
      <dsp:txXfrm>
        <a:off x="0" y="1878015"/>
        <a:ext cx="6641429" cy="689310"/>
      </dsp:txXfrm>
    </dsp:sp>
    <dsp:sp modelId="{D1D41218-CAB0-4060-B849-F4DFBEB352C6}">
      <dsp:nvSpPr>
        <dsp:cNvPr id="0" name=""/>
        <dsp:cNvSpPr/>
      </dsp:nvSpPr>
      <dsp:spPr>
        <a:xfrm>
          <a:off x="0" y="2567325"/>
          <a:ext cx="6641429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Findings</a:t>
          </a:r>
          <a:endParaRPr lang="en-US" sz="1800" kern="1200" dirty="0"/>
        </a:p>
      </dsp:txBody>
      <dsp:txXfrm>
        <a:off x="32898" y="2600223"/>
        <a:ext cx="6575633" cy="608124"/>
      </dsp:txXfrm>
    </dsp:sp>
    <dsp:sp modelId="{68362417-F4EC-4BD2-AAC6-D31B0883AC6D}">
      <dsp:nvSpPr>
        <dsp:cNvPr id="0" name=""/>
        <dsp:cNvSpPr/>
      </dsp:nvSpPr>
      <dsp:spPr>
        <a:xfrm>
          <a:off x="0" y="3241245"/>
          <a:ext cx="6641429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865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Intent to persist, work hours, number of hours enrolled have stronger effect than social integration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“It is very difficult to create an institutional identity and increase a student’s psychological attachment to an institution where traditional social integration variables seem to have little effect on student behavior.” (Bean and </a:t>
          </a:r>
          <a:r>
            <a:rPr lang="en-US" sz="1400" kern="1200" dirty="0" err="1" smtClean="0"/>
            <a:t>Metzner</a:t>
          </a:r>
          <a:r>
            <a:rPr lang="en-US" sz="1400" kern="1200" dirty="0" smtClean="0"/>
            <a:t>, 1987, p. 34)</a:t>
          </a:r>
          <a:endParaRPr lang="en-US" sz="1400" kern="1200" dirty="0"/>
        </a:p>
      </dsp:txBody>
      <dsp:txXfrm>
        <a:off x="0" y="3241245"/>
        <a:ext cx="6641429" cy="1192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B9017-DDD8-420E-8E77-4C05738AAC92}">
      <dsp:nvSpPr>
        <dsp:cNvPr id="0" name=""/>
        <dsp:cNvSpPr/>
      </dsp:nvSpPr>
      <dsp:spPr>
        <a:xfrm>
          <a:off x="0" y="2154"/>
          <a:ext cx="51495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0AB39-D840-4EE9-BB56-60485FA9CAB6}">
      <dsp:nvSpPr>
        <dsp:cNvPr id="0" name=""/>
        <dsp:cNvSpPr/>
      </dsp:nvSpPr>
      <dsp:spPr>
        <a:xfrm>
          <a:off x="0" y="2154"/>
          <a:ext cx="1029902" cy="146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Adelman (2006)</a:t>
          </a:r>
          <a:endParaRPr lang="en-US" sz="1700" kern="1200"/>
        </a:p>
      </dsp:txBody>
      <dsp:txXfrm>
        <a:off x="0" y="2154"/>
        <a:ext cx="1029902" cy="1469187"/>
      </dsp:txXfrm>
    </dsp:sp>
    <dsp:sp modelId="{1E944A24-A309-4F78-B66B-6D28790A153C}">
      <dsp:nvSpPr>
        <dsp:cNvPr id="0" name=""/>
        <dsp:cNvSpPr/>
      </dsp:nvSpPr>
      <dsp:spPr>
        <a:xfrm>
          <a:off x="1107145" y="68870"/>
          <a:ext cx="4042368" cy="13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Nontraditional = enrolled in college for the first time after 20.</a:t>
          </a:r>
          <a:endParaRPr lang="en-US" sz="1100" kern="1200" dirty="0"/>
        </a:p>
      </dsp:txBody>
      <dsp:txXfrm>
        <a:off x="1107145" y="68870"/>
        <a:ext cx="4042368" cy="1334320"/>
      </dsp:txXfrm>
    </dsp:sp>
    <dsp:sp modelId="{AA85A81A-4BD4-4345-A0D0-0A00D146E565}">
      <dsp:nvSpPr>
        <dsp:cNvPr id="0" name=""/>
        <dsp:cNvSpPr/>
      </dsp:nvSpPr>
      <dsp:spPr>
        <a:xfrm>
          <a:off x="1029902" y="1403190"/>
          <a:ext cx="4119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9D160-5554-4A69-A84F-AEF56E8B911B}">
      <dsp:nvSpPr>
        <dsp:cNvPr id="0" name=""/>
        <dsp:cNvSpPr/>
      </dsp:nvSpPr>
      <dsp:spPr>
        <a:xfrm>
          <a:off x="0" y="1471341"/>
          <a:ext cx="51495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9D8FC-2F68-44BF-933E-A4919ACC06E1}">
      <dsp:nvSpPr>
        <dsp:cNvPr id="0" name=""/>
        <dsp:cNvSpPr/>
      </dsp:nvSpPr>
      <dsp:spPr>
        <a:xfrm>
          <a:off x="0" y="1471341"/>
          <a:ext cx="1029902" cy="146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Arbona</a:t>
          </a:r>
          <a:r>
            <a:rPr lang="en-US" sz="1700" kern="1200" dirty="0" smtClean="0"/>
            <a:t> and Nora (2007)</a:t>
          </a:r>
          <a:endParaRPr lang="en-US" sz="1700" kern="1200" dirty="0"/>
        </a:p>
      </dsp:txBody>
      <dsp:txXfrm>
        <a:off x="0" y="1471341"/>
        <a:ext cx="1029902" cy="1469187"/>
      </dsp:txXfrm>
    </dsp:sp>
    <dsp:sp modelId="{1E762EFB-BABF-40CE-BD98-DB49F3EB8E30}">
      <dsp:nvSpPr>
        <dsp:cNvPr id="0" name=""/>
        <dsp:cNvSpPr/>
      </dsp:nvSpPr>
      <dsp:spPr>
        <a:xfrm>
          <a:off x="1107145" y="1538057"/>
          <a:ext cx="4042368" cy="13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Delayed enrollment at least six months</a:t>
          </a:r>
          <a:endParaRPr lang="en-US" sz="1100" kern="1200" dirty="0"/>
        </a:p>
      </dsp:txBody>
      <dsp:txXfrm>
        <a:off x="1107145" y="1538057"/>
        <a:ext cx="4042368" cy="1334320"/>
      </dsp:txXfrm>
    </dsp:sp>
    <dsp:sp modelId="{83CA9487-48CB-4A6B-8059-F09B6ECE25B6}">
      <dsp:nvSpPr>
        <dsp:cNvPr id="0" name=""/>
        <dsp:cNvSpPr/>
      </dsp:nvSpPr>
      <dsp:spPr>
        <a:xfrm>
          <a:off x="1029902" y="2872378"/>
          <a:ext cx="4119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0F3EF-5042-4544-96BE-2E3116361867}">
      <dsp:nvSpPr>
        <dsp:cNvPr id="0" name=""/>
        <dsp:cNvSpPr/>
      </dsp:nvSpPr>
      <dsp:spPr>
        <a:xfrm>
          <a:off x="0" y="2940529"/>
          <a:ext cx="51495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1D358-249F-441B-9A2C-7C12E98F5357}">
      <dsp:nvSpPr>
        <dsp:cNvPr id="0" name=""/>
        <dsp:cNvSpPr/>
      </dsp:nvSpPr>
      <dsp:spPr>
        <a:xfrm>
          <a:off x="0" y="2940529"/>
          <a:ext cx="1029902" cy="146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NCES (2017)</a:t>
          </a:r>
          <a:endParaRPr lang="en-US" sz="1700" kern="1200" dirty="0"/>
        </a:p>
      </dsp:txBody>
      <dsp:txXfrm>
        <a:off x="0" y="2940529"/>
        <a:ext cx="1029902" cy="1469187"/>
      </dsp:txXfrm>
    </dsp:sp>
    <dsp:sp modelId="{D2942186-EBBB-47EC-AC6C-92951AC5C408}">
      <dsp:nvSpPr>
        <dsp:cNvPr id="0" name=""/>
        <dsp:cNvSpPr/>
      </dsp:nvSpPr>
      <dsp:spPr>
        <a:xfrm>
          <a:off x="1107145" y="2957800"/>
          <a:ext cx="4042368" cy="34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Enrollment projections use 24 years of age</a:t>
          </a:r>
          <a:endParaRPr lang="en-US" sz="1100" kern="1200" dirty="0"/>
        </a:p>
      </dsp:txBody>
      <dsp:txXfrm>
        <a:off x="1107145" y="2957800"/>
        <a:ext cx="4042368" cy="345416"/>
      </dsp:txXfrm>
    </dsp:sp>
    <dsp:sp modelId="{D762FBE7-B825-4D3D-8760-B3B3FD3939FC}">
      <dsp:nvSpPr>
        <dsp:cNvPr id="0" name=""/>
        <dsp:cNvSpPr/>
      </dsp:nvSpPr>
      <dsp:spPr>
        <a:xfrm>
          <a:off x="1029902" y="3303216"/>
          <a:ext cx="4119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9C73B-5B51-40A6-9699-E8EF0D557E59}">
      <dsp:nvSpPr>
        <dsp:cNvPr id="0" name=""/>
        <dsp:cNvSpPr/>
      </dsp:nvSpPr>
      <dsp:spPr>
        <a:xfrm>
          <a:off x="1107145" y="3320487"/>
          <a:ext cx="4042368" cy="34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Most other retention studies use age (24 and older)</a:t>
          </a:r>
          <a:endParaRPr lang="en-US" sz="1100" kern="1200" dirty="0"/>
        </a:p>
      </dsp:txBody>
      <dsp:txXfrm>
        <a:off x="1107145" y="3320487"/>
        <a:ext cx="4042368" cy="345416"/>
      </dsp:txXfrm>
    </dsp:sp>
    <dsp:sp modelId="{8A1779E4-0C0F-4B35-93B7-62F4B351F53C}">
      <dsp:nvSpPr>
        <dsp:cNvPr id="0" name=""/>
        <dsp:cNvSpPr/>
      </dsp:nvSpPr>
      <dsp:spPr>
        <a:xfrm>
          <a:off x="1029902" y="3665904"/>
          <a:ext cx="4119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3723C-6AD8-4B8F-9669-10B03DAF4025}">
      <dsp:nvSpPr>
        <dsp:cNvPr id="0" name=""/>
        <dsp:cNvSpPr/>
      </dsp:nvSpPr>
      <dsp:spPr>
        <a:xfrm>
          <a:off x="1107145" y="3683175"/>
          <a:ext cx="4042368" cy="34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Proxy for other factors (work, family responsibilities, etc.)</a:t>
          </a:r>
          <a:endParaRPr lang="en-US" sz="1100" kern="1200" dirty="0"/>
        </a:p>
      </dsp:txBody>
      <dsp:txXfrm>
        <a:off x="1107145" y="3683175"/>
        <a:ext cx="4042368" cy="345416"/>
      </dsp:txXfrm>
    </dsp:sp>
    <dsp:sp modelId="{053E35D4-7563-436E-9809-115E7D9BC525}">
      <dsp:nvSpPr>
        <dsp:cNvPr id="0" name=""/>
        <dsp:cNvSpPr/>
      </dsp:nvSpPr>
      <dsp:spPr>
        <a:xfrm>
          <a:off x="1029902" y="4028592"/>
          <a:ext cx="4119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A5542-DE8B-40CE-B36D-69D4175FC452}">
      <dsp:nvSpPr>
        <dsp:cNvPr id="0" name=""/>
        <dsp:cNvSpPr/>
      </dsp:nvSpPr>
      <dsp:spPr>
        <a:xfrm>
          <a:off x="1107145" y="4045863"/>
          <a:ext cx="4042368" cy="34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This is </a:t>
          </a:r>
          <a:r>
            <a:rPr lang="en-US" sz="1100" b="1" i="1" kern="1200" dirty="0" smtClean="0"/>
            <a:t>not</a:t>
          </a:r>
          <a:r>
            <a:rPr lang="en-US" sz="1100" i="0" kern="1200" dirty="0" smtClean="0"/>
            <a:t> the definition NCES uses for retention analyses!</a:t>
          </a:r>
          <a:endParaRPr lang="en-US" sz="1100" kern="1200" dirty="0"/>
        </a:p>
      </dsp:txBody>
      <dsp:txXfrm>
        <a:off x="1107145" y="4045863"/>
        <a:ext cx="4042368" cy="345416"/>
      </dsp:txXfrm>
    </dsp:sp>
    <dsp:sp modelId="{41580A04-E921-4969-81C0-D6E155FEC8C8}">
      <dsp:nvSpPr>
        <dsp:cNvPr id="0" name=""/>
        <dsp:cNvSpPr/>
      </dsp:nvSpPr>
      <dsp:spPr>
        <a:xfrm>
          <a:off x="1029902" y="4391280"/>
          <a:ext cx="4119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BB6EC-BDE9-4A72-8755-A4B6F66C9E8D}">
      <dsp:nvSpPr>
        <dsp:cNvPr id="0" name=""/>
        <dsp:cNvSpPr/>
      </dsp:nvSpPr>
      <dsp:spPr>
        <a:xfrm>
          <a:off x="0" y="0"/>
          <a:ext cx="114540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86468-C392-4471-8513-0C9414DB18AE}">
      <dsp:nvSpPr>
        <dsp:cNvPr id="0" name=""/>
        <dsp:cNvSpPr/>
      </dsp:nvSpPr>
      <dsp:spPr>
        <a:xfrm>
          <a:off x="0" y="0"/>
          <a:ext cx="2165533" cy="469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smtClean="0"/>
            <a:t>Horn and Carroll (1996)</a:t>
          </a:r>
          <a:endParaRPr lang="en-US" sz="4600" kern="1200" dirty="0"/>
        </a:p>
      </dsp:txBody>
      <dsp:txXfrm>
        <a:off x="0" y="0"/>
        <a:ext cx="2165533" cy="4692315"/>
      </dsp:txXfrm>
    </dsp:sp>
    <dsp:sp modelId="{D9FF1B7C-8350-40A2-A670-4F685A08B3D9}">
      <dsp:nvSpPr>
        <dsp:cNvPr id="0" name=""/>
        <dsp:cNvSpPr/>
      </dsp:nvSpPr>
      <dsp:spPr>
        <a:xfrm>
          <a:off x="2327949" y="55159"/>
          <a:ext cx="7977175" cy="1103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“Choices and behavior that may increase students’ risk of attrition” (p. 6)</a:t>
          </a:r>
          <a:endParaRPr lang="en-US" sz="2300" kern="1200" dirty="0"/>
        </a:p>
      </dsp:txBody>
      <dsp:txXfrm>
        <a:off x="2327949" y="55159"/>
        <a:ext cx="7977175" cy="1103198"/>
      </dsp:txXfrm>
    </dsp:sp>
    <dsp:sp modelId="{1B80E531-CF57-4236-B473-DE0F58FAB545}">
      <dsp:nvSpPr>
        <dsp:cNvPr id="0" name=""/>
        <dsp:cNvSpPr/>
      </dsp:nvSpPr>
      <dsp:spPr>
        <a:xfrm>
          <a:off x="2165533" y="1158357"/>
          <a:ext cx="8662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0ADD5-37EF-4B92-9A70-5CE74B249D7E}">
      <dsp:nvSpPr>
        <dsp:cNvPr id="0" name=""/>
        <dsp:cNvSpPr/>
      </dsp:nvSpPr>
      <dsp:spPr>
        <a:xfrm>
          <a:off x="2357343" y="1104930"/>
          <a:ext cx="4168652" cy="1103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Intervention is [</a:t>
          </a:r>
          <a:r>
            <a:rPr lang="en-US" sz="2300" i="1" kern="1200" dirty="0" smtClean="0"/>
            <a:t>sometimes</a:t>
          </a:r>
          <a:r>
            <a:rPr lang="en-US" sz="2300" kern="1200" dirty="0" smtClean="0"/>
            <a:t>] possible</a:t>
          </a:r>
          <a:endParaRPr lang="en-US" sz="2300" kern="1200" dirty="0"/>
        </a:p>
      </dsp:txBody>
      <dsp:txXfrm>
        <a:off x="2357343" y="1104930"/>
        <a:ext cx="4168652" cy="1103198"/>
      </dsp:txXfrm>
    </dsp:sp>
    <dsp:sp modelId="{5824E80A-8E64-487A-9371-7ED91C3F93D3}">
      <dsp:nvSpPr>
        <dsp:cNvPr id="0" name=""/>
        <dsp:cNvSpPr/>
      </dsp:nvSpPr>
      <dsp:spPr>
        <a:xfrm>
          <a:off x="6659016" y="1213517"/>
          <a:ext cx="4786197" cy="55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n-lt"/>
            </a:rPr>
            <a:t>Support to overcome obstacles</a:t>
          </a:r>
          <a:endParaRPr lang="en-US" sz="2600" kern="1200" dirty="0">
            <a:latin typeface="+mn-lt"/>
          </a:endParaRPr>
        </a:p>
      </dsp:txBody>
      <dsp:txXfrm>
        <a:off x="6659016" y="1213517"/>
        <a:ext cx="4786197" cy="551599"/>
      </dsp:txXfrm>
    </dsp:sp>
    <dsp:sp modelId="{89E3BB00-7942-4046-8440-D15589B04854}">
      <dsp:nvSpPr>
        <dsp:cNvPr id="0" name=""/>
        <dsp:cNvSpPr/>
      </dsp:nvSpPr>
      <dsp:spPr>
        <a:xfrm>
          <a:off x="6496601" y="1765116"/>
          <a:ext cx="4168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5B06E-A3CE-4717-93E4-2071B0BF22B4}">
      <dsp:nvSpPr>
        <dsp:cNvPr id="0" name=""/>
        <dsp:cNvSpPr/>
      </dsp:nvSpPr>
      <dsp:spPr>
        <a:xfrm>
          <a:off x="6659016" y="1765116"/>
          <a:ext cx="4168652" cy="55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Encouragement</a:t>
          </a:r>
          <a:endParaRPr lang="en-US" sz="2600" kern="1200" dirty="0"/>
        </a:p>
      </dsp:txBody>
      <dsp:txXfrm>
        <a:off x="6659016" y="1765116"/>
        <a:ext cx="4168652" cy="551599"/>
      </dsp:txXfrm>
    </dsp:sp>
    <dsp:sp modelId="{86209ABD-2E73-4F87-BD82-73C4778E20C1}">
      <dsp:nvSpPr>
        <dsp:cNvPr id="0" name=""/>
        <dsp:cNvSpPr/>
      </dsp:nvSpPr>
      <dsp:spPr>
        <a:xfrm>
          <a:off x="2165533" y="2316715"/>
          <a:ext cx="8662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EF70F-DF74-4D09-96D1-12F19E69F842}">
      <dsp:nvSpPr>
        <dsp:cNvPr id="0" name=""/>
        <dsp:cNvSpPr/>
      </dsp:nvSpPr>
      <dsp:spPr>
        <a:xfrm>
          <a:off x="2327949" y="2371875"/>
          <a:ext cx="4168652" cy="1103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One point for each characteristic</a:t>
          </a:r>
          <a:endParaRPr lang="en-US" sz="2300" kern="1200" dirty="0"/>
        </a:p>
      </dsp:txBody>
      <dsp:txXfrm>
        <a:off x="2327949" y="2371875"/>
        <a:ext cx="4168652" cy="1103198"/>
      </dsp:txXfrm>
    </dsp:sp>
    <dsp:sp modelId="{6C0EED96-FB9C-4871-88BE-E36659331886}">
      <dsp:nvSpPr>
        <dsp:cNvPr id="0" name=""/>
        <dsp:cNvSpPr/>
      </dsp:nvSpPr>
      <dsp:spPr>
        <a:xfrm>
          <a:off x="6659016" y="2371875"/>
          <a:ext cx="4168652" cy="1103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Level of Nontraditional</a:t>
          </a:r>
          <a:endParaRPr lang="en-US" sz="2600" kern="1200" dirty="0"/>
        </a:p>
      </dsp:txBody>
      <dsp:txXfrm>
        <a:off x="6659016" y="2371875"/>
        <a:ext cx="4168652" cy="1103198"/>
      </dsp:txXfrm>
    </dsp:sp>
    <dsp:sp modelId="{52FDA1A9-02B8-4052-8598-68B9C448E310}">
      <dsp:nvSpPr>
        <dsp:cNvPr id="0" name=""/>
        <dsp:cNvSpPr/>
      </dsp:nvSpPr>
      <dsp:spPr>
        <a:xfrm>
          <a:off x="2165533" y="3475073"/>
          <a:ext cx="8662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5EFEE-0265-4D03-A1F0-C51C9ED2BB7E}">
      <dsp:nvSpPr>
        <dsp:cNvPr id="0" name=""/>
        <dsp:cNvSpPr/>
      </dsp:nvSpPr>
      <dsp:spPr>
        <a:xfrm>
          <a:off x="2302186" y="3432501"/>
          <a:ext cx="6783440" cy="1103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kern="1200" dirty="0" smtClean="0"/>
            <a:t>Captures students with “non-traditional “ issues who aren’t “non-traditional” age</a:t>
          </a:r>
          <a:endParaRPr lang="en-US" sz="2300" b="1" i="1" kern="1200" dirty="0"/>
        </a:p>
      </dsp:txBody>
      <dsp:txXfrm>
        <a:off x="2302186" y="3432501"/>
        <a:ext cx="6783440" cy="1103198"/>
      </dsp:txXfrm>
    </dsp:sp>
    <dsp:sp modelId="{3903B062-094F-4C7D-9EF3-5488EAA7746F}">
      <dsp:nvSpPr>
        <dsp:cNvPr id="0" name=""/>
        <dsp:cNvSpPr/>
      </dsp:nvSpPr>
      <dsp:spPr>
        <a:xfrm>
          <a:off x="2165533" y="4633431"/>
          <a:ext cx="8662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E18F4-7D3F-4CE8-A587-4C79EAF0940F}">
      <dsp:nvSpPr>
        <dsp:cNvPr id="0" name=""/>
        <dsp:cNvSpPr/>
      </dsp:nvSpPr>
      <dsp:spPr>
        <a:xfrm>
          <a:off x="0" y="475287"/>
          <a:ext cx="11010900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68" tIns="562356" rIns="854568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National would be 25 or older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NCES characteristics are age-neutral</a:t>
          </a:r>
          <a:endParaRPr lang="en-US" sz="2700" kern="1200" dirty="0"/>
        </a:p>
      </dsp:txBody>
      <dsp:txXfrm>
        <a:off x="0" y="475287"/>
        <a:ext cx="11010900" cy="1530900"/>
      </dsp:txXfrm>
    </dsp:sp>
    <dsp:sp modelId="{0C3831E2-C7AA-4E94-B4FA-A667AD6002E3}">
      <dsp:nvSpPr>
        <dsp:cNvPr id="0" name=""/>
        <dsp:cNvSpPr/>
      </dsp:nvSpPr>
      <dsp:spPr>
        <a:xfrm>
          <a:off x="550545" y="76767"/>
          <a:ext cx="770763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30" tIns="0" rIns="291330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national literature to define nontraditional</a:t>
          </a:r>
          <a:endParaRPr lang="en-US" sz="2700" kern="1200" dirty="0"/>
        </a:p>
      </dsp:txBody>
      <dsp:txXfrm>
        <a:off x="589453" y="115675"/>
        <a:ext cx="7629814" cy="719224"/>
      </dsp:txXfrm>
    </dsp:sp>
    <dsp:sp modelId="{B68FACA5-6264-4A2D-9481-966B91E8D4B1}">
      <dsp:nvSpPr>
        <dsp:cNvPr id="0" name=""/>
        <dsp:cNvSpPr/>
      </dsp:nvSpPr>
      <dsp:spPr>
        <a:xfrm>
          <a:off x="0" y="2550508"/>
          <a:ext cx="110109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C2AA4-B319-4B75-9097-0F4B828749E6}">
      <dsp:nvSpPr>
        <dsp:cNvPr id="0" name=""/>
        <dsp:cNvSpPr/>
      </dsp:nvSpPr>
      <dsp:spPr>
        <a:xfrm>
          <a:off x="550545" y="2151987"/>
          <a:ext cx="770763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30" tIns="0" rIns="291330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Currently tracking both 23 and 25</a:t>
          </a:r>
          <a:endParaRPr lang="en-US" sz="2700" kern="1200"/>
        </a:p>
      </dsp:txBody>
      <dsp:txXfrm>
        <a:off x="589453" y="2190895"/>
        <a:ext cx="7629814" cy="719224"/>
      </dsp:txXfrm>
    </dsp:sp>
    <dsp:sp modelId="{C87000ED-F641-4BC1-8A5D-C0C921B280DE}">
      <dsp:nvSpPr>
        <dsp:cNvPr id="0" name=""/>
        <dsp:cNvSpPr/>
      </dsp:nvSpPr>
      <dsp:spPr>
        <a:xfrm>
          <a:off x="0" y="3775228"/>
          <a:ext cx="110109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BEB12-448C-4870-9D93-A41A7674B70E}">
      <dsp:nvSpPr>
        <dsp:cNvPr id="0" name=""/>
        <dsp:cNvSpPr/>
      </dsp:nvSpPr>
      <dsp:spPr>
        <a:xfrm>
          <a:off x="550545" y="3376708"/>
          <a:ext cx="770763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30" tIns="0" rIns="291330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Which is better? </a:t>
          </a:r>
          <a:endParaRPr lang="en-US" sz="2700" kern="1200"/>
        </a:p>
      </dsp:txBody>
      <dsp:txXfrm>
        <a:off x="589453" y="3415616"/>
        <a:ext cx="7629814" cy="719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797C5-D9C1-4B42-AF39-118B75103289}">
      <dsp:nvSpPr>
        <dsp:cNvPr id="0" name=""/>
        <dsp:cNvSpPr/>
      </dsp:nvSpPr>
      <dsp:spPr>
        <a:xfrm>
          <a:off x="0" y="626057"/>
          <a:ext cx="11201399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Survey of incoming first-year and transfer students in Fall 2015</a:t>
          </a:r>
          <a:endParaRPr lang="en-US" sz="3000" kern="1200"/>
        </a:p>
      </dsp:txBody>
      <dsp:txXfrm>
        <a:off x="34269" y="660326"/>
        <a:ext cx="11132861" cy="633462"/>
      </dsp:txXfrm>
    </dsp:sp>
    <dsp:sp modelId="{1CCD43E3-3C2A-4D32-93EB-73534D76CEEB}">
      <dsp:nvSpPr>
        <dsp:cNvPr id="0" name=""/>
        <dsp:cNvSpPr/>
      </dsp:nvSpPr>
      <dsp:spPr>
        <a:xfrm>
          <a:off x="0" y="1328057"/>
          <a:ext cx="1120139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4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“How many hours per week” – working on campus, working off campus.</a:t>
          </a:r>
          <a:endParaRPr lang="en-US" sz="2300" kern="1200"/>
        </a:p>
      </dsp:txBody>
      <dsp:txXfrm>
        <a:off x="0" y="1328057"/>
        <a:ext cx="11201399" cy="496800"/>
      </dsp:txXfrm>
    </dsp:sp>
    <dsp:sp modelId="{B7E4C9D1-9DD8-42DD-B7D1-5C573EACCEDF}">
      <dsp:nvSpPr>
        <dsp:cNvPr id="0" name=""/>
        <dsp:cNvSpPr/>
      </dsp:nvSpPr>
      <dsp:spPr>
        <a:xfrm>
          <a:off x="0" y="1824857"/>
          <a:ext cx="11201399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Merged with IUPUI data</a:t>
          </a:r>
          <a:endParaRPr lang="en-US" sz="3000" kern="1200"/>
        </a:p>
      </dsp:txBody>
      <dsp:txXfrm>
        <a:off x="34269" y="1859126"/>
        <a:ext cx="11132861" cy="633462"/>
      </dsp:txXfrm>
    </dsp:sp>
    <dsp:sp modelId="{27260427-5FB7-4B27-B08B-1E6AE88504C2}">
      <dsp:nvSpPr>
        <dsp:cNvPr id="0" name=""/>
        <dsp:cNvSpPr/>
      </dsp:nvSpPr>
      <dsp:spPr>
        <a:xfrm>
          <a:off x="0" y="2526857"/>
          <a:ext cx="11201399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4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Enrollment status (full-time or part-time)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FAFSA data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Earned a GED</a:t>
          </a:r>
          <a:endParaRPr lang="en-US" sz="2300" kern="1200"/>
        </a:p>
      </dsp:txBody>
      <dsp:txXfrm>
        <a:off x="0" y="2526857"/>
        <a:ext cx="11201399" cy="1117800"/>
      </dsp:txXfrm>
    </dsp:sp>
    <dsp:sp modelId="{0B0CA006-6C83-49A0-BFC3-9C96CE21B1A3}">
      <dsp:nvSpPr>
        <dsp:cNvPr id="0" name=""/>
        <dsp:cNvSpPr/>
      </dsp:nvSpPr>
      <dsp:spPr>
        <a:xfrm>
          <a:off x="0" y="3644658"/>
          <a:ext cx="11201399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Construct Horn &amp; Carrol scale!</a:t>
          </a:r>
          <a:endParaRPr lang="en-US" sz="3000" kern="1200"/>
        </a:p>
      </dsp:txBody>
      <dsp:txXfrm>
        <a:off x="34269" y="3678927"/>
        <a:ext cx="11132861" cy="633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430B1-EC59-4DF1-8513-E6541275C7EE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FE2B-6DA6-4821-9DF8-C5A92625E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2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F730-5393-4518-9071-EC5E1209BB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E8D7F-63C9-4CCB-B26A-305C1AC80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 and Credentials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630051-BEA0-4282-B73E-F975C1232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7930CED-9AF1-4D7E-811E-1702174E82A4}" type="slidenum">
              <a:rPr lang="en-US" smtClean="0"/>
              <a:pPr/>
              <a:t>‹#›</a:t>
            </a:fld>
            <a:r>
              <a:rPr lang="en-US" dirty="0"/>
              <a:t> of &lt;#&gt;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B411A7E-2051-46A7-BD24-D69BC15AC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7485"/>
            <a:ext cx="12192000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620BA6-D1D5-48CF-8E7B-6762488E3E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" y="300047"/>
            <a:ext cx="1104900" cy="11741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Optional</a:t>
            </a:r>
          </a:p>
          <a:p>
            <a:r>
              <a:rPr lang="en-US" dirty="0"/>
              <a:t>Presenter </a:t>
            </a:r>
          </a:p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7997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8C1D-B8A6-41B6-A7C6-2F6EB2B97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EBC24B5-6346-4BB5-B19F-223AA5FDA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7930CED-9AF1-4D7E-811E-1702174E82A4}" type="slidenum">
              <a:rPr lang="en-US" smtClean="0"/>
              <a:pPr/>
              <a:t>‹#›</a:t>
            </a:fld>
            <a:r>
              <a:rPr lang="en-US" dirty="0"/>
              <a:t> of &lt;#&gt;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5802977F-FF69-460B-B4C6-6DC56F8E7E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7485"/>
            <a:ext cx="12192000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8026E-93E0-4196-9E04-62135308B3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70075"/>
            <a:ext cx="10515600" cy="42402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15FD066-FA28-4C18-A22A-A92FA9E556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9100" y="300047"/>
            <a:ext cx="1104900" cy="11741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Optional</a:t>
            </a:r>
          </a:p>
          <a:p>
            <a:r>
              <a:rPr lang="en-US" dirty="0"/>
              <a:t>Presenter </a:t>
            </a:r>
          </a:p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1255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2E4D-B248-49A2-BCC6-4BB45FEEA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1C6095-B7CC-43D6-AA02-F8D0124EA2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95488"/>
            <a:ext cx="10515600" cy="4022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Block text for longer points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E73D678-8F13-4ADE-B723-35BA84693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7930CED-9AF1-4D7E-811E-1702174E82A4}" type="slidenum">
              <a:rPr lang="en-US" smtClean="0"/>
              <a:pPr/>
              <a:t>‹#›</a:t>
            </a:fld>
            <a:r>
              <a:rPr lang="en-US" dirty="0"/>
              <a:t> of &lt;#&gt;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1EEBD876-7073-4505-9FB0-B4E68AF25E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7485"/>
            <a:ext cx="12192000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20133DF-4F37-4A5C-A6BA-A55BE9F9FB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" y="300047"/>
            <a:ext cx="1104900" cy="11741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Optional</a:t>
            </a:r>
          </a:p>
          <a:p>
            <a:r>
              <a:rPr lang="en-US" dirty="0"/>
              <a:t>Presenter </a:t>
            </a:r>
          </a:p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3247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4C69-7146-4855-9372-749093398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5F54D-A469-432A-9012-DB2D6EFC4FB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graph or chart here with 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09A36AE-61F1-49F7-AD67-9A131BE1A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7930CED-9AF1-4D7E-811E-1702174E82A4}" type="slidenum">
              <a:rPr lang="en-US" smtClean="0"/>
              <a:pPr/>
              <a:t>‹#›</a:t>
            </a:fld>
            <a:r>
              <a:rPr lang="en-US" dirty="0"/>
              <a:t> of &lt;#&gt;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675BA0-3208-42F2-9894-0A0476E82C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17485"/>
            <a:ext cx="12192000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2172D-330E-40C1-96CF-A6184A2B58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6673" y="1825625"/>
            <a:ext cx="517712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Explain graph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200DD05-A320-49F8-AA72-A8744C72C0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0" y="300047"/>
            <a:ext cx="1104900" cy="11741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Optional</a:t>
            </a:r>
          </a:p>
          <a:p>
            <a:r>
              <a:rPr lang="en-US" dirty="0"/>
              <a:t>Presenter </a:t>
            </a:r>
          </a:p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6321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B35320B9-B2FD-4DD7-B488-0E057E667ED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8200" y="1654176"/>
            <a:ext cx="8502650" cy="2585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table here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D6D344E-8ECA-4F43-99D2-F78342AC4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7930CED-9AF1-4D7E-811E-1702174E82A4}" type="slidenum">
              <a:rPr lang="en-US" smtClean="0"/>
              <a:pPr/>
              <a:t>‹#›</a:t>
            </a:fld>
            <a:r>
              <a:rPr lang="en-US" dirty="0"/>
              <a:t> of &lt;#&gt;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741A34-8428-4FF9-ABD3-74D6EDB4AE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7485"/>
            <a:ext cx="12192000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01DB624-C639-4E75-9CCB-F69A93102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347556"/>
            <a:ext cx="8502650" cy="17452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Text describing explaining chart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4A42404-E029-4173-B710-89C776C6D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6ADF263-71DE-4D25-99DC-D340E1504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" y="300047"/>
            <a:ext cx="1104900" cy="11741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Optional</a:t>
            </a:r>
          </a:p>
          <a:p>
            <a:r>
              <a:rPr lang="en-US" dirty="0"/>
              <a:t>Presenter </a:t>
            </a:r>
          </a:p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7703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48B4D-E45D-4AFC-891F-ABE1A6A81A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69D8DF8-033B-4651-B90E-6FAB4700A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7930CED-9AF1-4D7E-811E-1702174E82A4}" type="slidenum">
              <a:rPr lang="en-US" smtClean="0"/>
              <a:pPr/>
              <a:t>‹#›</a:t>
            </a:fld>
            <a:r>
              <a:rPr lang="en-US" dirty="0"/>
              <a:t> of &lt;#&gt;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49F01BD-2C5F-480B-929C-1DE2D2C3C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17485"/>
            <a:ext cx="12192000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26C69C7-2443-45C3-B02D-B9F3AA2793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365125"/>
            <a:ext cx="12192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EB69E-1076-4730-B94C-28680AE4D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6363" y="2057400"/>
            <a:ext cx="6165850" cy="3811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Points to supplement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70413CC-9EF5-4CC9-B204-B6AA25F534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0" y="300047"/>
            <a:ext cx="1104900" cy="11741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Optional</a:t>
            </a:r>
          </a:p>
          <a:p>
            <a:r>
              <a:rPr lang="en-US" dirty="0"/>
              <a:t>Presenter </a:t>
            </a:r>
          </a:p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4671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89BFE-D03F-4F8F-BECB-B2AA5ADBD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20487"/>
            <a:ext cx="6172200" cy="4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C277-266E-44B1-8DAF-AB0968DE6FA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 to go with picture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1588CC6-2C96-445C-A2F4-8290B51B8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7930CED-9AF1-4D7E-811E-1702174E82A4}" type="slidenum">
              <a:rPr lang="en-US" smtClean="0"/>
              <a:pPr/>
              <a:t>‹#›</a:t>
            </a:fld>
            <a:r>
              <a:rPr lang="en-US" dirty="0"/>
              <a:t> of &lt;#&gt;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DB63EF27-7F5E-48E3-B55D-41C1034A8E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17485"/>
            <a:ext cx="12192000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4409456-EB6A-4854-89B2-E63FA442E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F1A1564-35E1-4FAB-934C-DF3A8E9A1C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9100" y="300047"/>
            <a:ext cx="1104900" cy="11741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Optional</a:t>
            </a:r>
          </a:p>
          <a:p>
            <a:r>
              <a:rPr lang="en-US" dirty="0"/>
              <a:t>Presenter </a:t>
            </a:r>
          </a:p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284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FE9C5-9284-4ABF-83DC-9F51E509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1F4AA-73B6-46D0-827E-648AB3434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121A-B65A-4936-AACB-CDE5D9C62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7930CED-9AF1-4D7E-811E-1702174E82A4}" type="slidenum">
              <a:rPr lang="en-US" smtClean="0"/>
              <a:pPr/>
              <a:t>‹#›</a:t>
            </a:fld>
            <a:r>
              <a:rPr lang="en-US" dirty="0"/>
              <a:t> of &lt;#&gt;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D4052D-55BB-41A6-B032-AB84EFA2F0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1" r="1162" b="11094"/>
          <a:stretch/>
        </p:blipFill>
        <p:spPr>
          <a:xfrm>
            <a:off x="3855720" y="6241046"/>
            <a:ext cx="448056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2" r:id="rId4"/>
    <p:sldLayoutId id="2147483655" r:id="rId5"/>
    <p:sldLayoutId id="2147483656" r:id="rId6"/>
    <p:sldLayoutId id="2147483657" r:id="rId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CA42-59C9-4C3B-9EB4-39F17D295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Non-Traditional Students for Retention Studies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94A17-300E-4824-9ECF-CD4990235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482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Steven </a:t>
            </a:r>
            <a:r>
              <a:rPr lang="en-US" dirty="0" err="1" smtClean="0"/>
              <a:t>Graunke</a:t>
            </a:r>
            <a:endParaRPr lang="en-US" dirty="0" smtClean="0"/>
          </a:p>
          <a:p>
            <a:r>
              <a:rPr lang="en-US" dirty="0" smtClean="0"/>
              <a:t>Wendy Lin</a:t>
            </a:r>
          </a:p>
          <a:p>
            <a:r>
              <a:rPr lang="en-US" dirty="0" smtClean="0"/>
              <a:t>Norma </a:t>
            </a:r>
            <a:r>
              <a:rPr lang="en-US" dirty="0" err="1" smtClean="0"/>
              <a:t>Fewell</a:t>
            </a:r>
            <a:endParaRPr lang="en-US" dirty="0" smtClean="0"/>
          </a:p>
          <a:p>
            <a:r>
              <a:rPr lang="en-US" dirty="0" smtClean="0"/>
              <a:t>Office of Institutional Research and Decision Support</a:t>
            </a:r>
          </a:p>
          <a:p>
            <a:r>
              <a:rPr lang="en-US" dirty="0" smtClean="0"/>
              <a:t>IUPUI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B4840-273D-49EC-9E3D-AFC78CB39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1</a:t>
            </a:fld>
            <a:r>
              <a:rPr lang="en-US" dirty="0"/>
              <a:t> of </a:t>
            </a:r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54668368"/>
              </p:ext>
            </p:extLst>
          </p:nvPr>
        </p:nvGraphicFramePr>
        <p:xfrm>
          <a:off x="180475" y="1820487"/>
          <a:ext cx="5149514" cy="4411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10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have we thought about nontraditional students more recently?</a:t>
            </a:r>
          </a:p>
        </p:txBody>
      </p:sp>
      <p:pic>
        <p:nvPicPr>
          <p:cNvPr id="8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8" t="25111" r="-752" b="29133"/>
          <a:stretch/>
        </p:blipFill>
        <p:spPr/>
      </p:pic>
    </p:spTree>
    <p:extLst>
      <p:ext uri="{BB962C8B-B14F-4D97-AF65-F5344CB8AC3E}">
        <p14:creationId xmlns:p14="http://schemas.microsoft.com/office/powerpoint/2010/main" val="22845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definition NCES uses for retention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95578914"/>
              </p:ext>
            </p:extLst>
          </p:nvPr>
        </p:nvGraphicFramePr>
        <p:xfrm>
          <a:off x="360947" y="1552074"/>
          <a:ext cx="11454064" cy="469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11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definition NCES uses for retention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12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4853" y="1335504"/>
            <a:ext cx="11586410" cy="4704349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r>
              <a:rPr lang="en-US" sz="3200" dirty="0" smtClean="0"/>
              <a:t>Enrollment patterns</a:t>
            </a:r>
            <a:endParaRPr lang="en-US" sz="3200" dirty="0"/>
          </a:p>
          <a:p>
            <a:pPr lvl="1" rtl="0">
              <a:buChar char="•"/>
            </a:pPr>
            <a:r>
              <a:rPr lang="en-US" sz="3200" dirty="0" smtClean="0"/>
              <a:t>Delayed enrollment by a year or more</a:t>
            </a:r>
            <a:endParaRPr lang="en-US" sz="3200" dirty="0"/>
          </a:p>
          <a:p>
            <a:pPr lvl="1">
              <a:buChar char="•"/>
            </a:pPr>
            <a:r>
              <a:rPr lang="en-US" sz="3200" dirty="0" smtClean="0"/>
              <a:t>Attending part-time</a:t>
            </a:r>
            <a:endParaRPr lang="en-US" sz="3200" dirty="0"/>
          </a:p>
          <a:p>
            <a:pPr lvl="0" rtl="0">
              <a:buChar char="•"/>
            </a:pPr>
            <a:r>
              <a:rPr lang="en-US" sz="3200" dirty="0" smtClean="0"/>
              <a:t>Financial and Family Status</a:t>
            </a:r>
            <a:endParaRPr lang="en-US" sz="3200" dirty="0"/>
          </a:p>
          <a:p>
            <a:pPr lvl="1" rtl="0">
              <a:buChar char="•"/>
            </a:pPr>
            <a:r>
              <a:rPr lang="en-US" sz="3200" dirty="0" smtClean="0"/>
              <a:t>Having a dependent (other than a spouse)</a:t>
            </a:r>
            <a:endParaRPr lang="en-US" sz="3200" dirty="0"/>
          </a:p>
          <a:p>
            <a:pPr lvl="1" rtl="0">
              <a:buChar char="•"/>
            </a:pPr>
            <a:r>
              <a:rPr lang="en-US" sz="3200" dirty="0" smtClean="0"/>
              <a:t>Being a single parent</a:t>
            </a:r>
            <a:endParaRPr lang="en-US" sz="3200" dirty="0"/>
          </a:p>
          <a:p>
            <a:pPr lvl="1" rtl="0">
              <a:buChar char="•"/>
            </a:pPr>
            <a:r>
              <a:rPr lang="en-US" sz="3200" dirty="0" smtClean="0"/>
              <a:t>Working full-time</a:t>
            </a:r>
            <a:endParaRPr lang="en-US" sz="3200" dirty="0"/>
          </a:p>
          <a:p>
            <a:pPr lvl="1" rtl="0">
              <a:buChar char="•"/>
            </a:pPr>
            <a:r>
              <a:rPr lang="en-US" sz="3200" dirty="0" smtClean="0"/>
              <a:t>Being financially independent</a:t>
            </a:r>
            <a:endParaRPr lang="en-US" sz="3200" dirty="0"/>
          </a:p>
          <a:p>
            <a:pPr lvl="0" rtl="0">
              <a:buChar char="•"/>
            </a:pPr>
            <a:r>
              <a:rPr lang="en-US" sz="3200" dirty="0" smtClean="0"/>
              <a:t>High School Graduation Status</a:t>
            </a:r>
            <a:endParaRPr lang="en-US" sz="3200" dirty="0"/>
          </a:p>
          <a:p>
            <a:pPr lvl="1" rtl="0">
              <a:buChar char="•"/>
            </a:pPr>
            <a:r>
              <a:rPr lang="en-US" sz="3200" dirty="0" smtClean="0"/>
              <a:t>Earning a GED rather than a high school diploma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99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IUPUI defining non-traditional?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13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322928"/>
              </p:ext>
            </p:extLst>
          </p:nvPr>
        </p:nvGraphicFramePr>
        <p:xfrm>
          <a:off x="342900" y="1724025"/>
          <a:ext cx="11010900" cy="45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3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Research Questions…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Does score on the Horn and Carroll scale have a significant effect on retention net the effect of age and other academic and financial variables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Could enhanced understanding of the Horn and Carroll model lead to an expanded understanding of the challenges faced by nontraditional students as they complete their degree at IUPUI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14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15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16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32982924"/>
              </p:ext>
            </p:extLst>
          </p:nvPr>
        </p:nvGraphicFramePr>
        <p:xfrm>
          <a:off x="565484" y="1383633"/>
          <a:ext cx="11201400" cy="497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8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17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52426025"/>
              </p:ext>
            </p:extLst>
          </p:nvPr>
        </p:nvGraphicFramePr>
        <p:xfrm>
          <a:off x="565484" y="1383633"/>
          <a:ext cx="11201400" cy="497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8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18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Descriptive </a:t>
            </a:r>
            <a:r>
              <a:rPr lang="en-US" dirty="0" smtClean="0"/>
              <a:t>statistics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Correlation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Logistic regression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Descriptive statistics </a:t>
            </a:r>
            <a:br>
              <a:rPr lang="en-US" dirty="0"/>
            </a:br>
            <a:r>
              <a:rPr lang="en-US" dirty="0"/>
              <a:t>(Non-traditional Characteristics) 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19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1080" y="5470063"/>
            <a:ext cx="729952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Full sample, including traditional and non-traditional students. Average age = 19.7, std. dev = 4.0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311080" y="5774706"/>
            <a:ext cx="70518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 Obtained from Student-Institution fit survey.  All other data from University records</a:t>
            </a:r>
            <a:endParaRPr lang="en-US" sz="120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5905317"/>
              </p:ext>
            </p:extLst>
          </p:nvPr>
        </p:nvGraphicFramePr>
        <p:xfrm>
          <a:off x="838200" y="1825625"/>
          <a:ext cx="9545052" cy="332264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86263">
                  <a:extLst>
                    <a:ext uri="{9D8B030D-6E8A-4147-A177-3AD203B41FA5}">
                      <a16:colId xmlns:a16="http://schemas.microsoft.com/office/drawing/2014/main" val="1151317189"/>
                    </a:ext>
                  </a:extLst>
                </a:gridCol>
                <a:gridCol w="2386263">
                  <a:extLst>
                    <a:ext uri="{9D8B030D-6E8A-4147-A177-3AD203B41FA5}">
                      <a16:colId xmlns:a16="http://schemas.microsoft.com/office/drawing/2014/main" val="157444464"/>
                    </a:ext>
                  </a:extLst>
                </a:gridCol>
                <a:gridCol w="2386263">
                  <a:extLst>
                    <a:ext uri="{9D8B030D-6E8A-4147-A177-3AD203B41FA5}">
                      <a16:colId xmlns:a16="http://schemas.microsoft.com/office/drawing/2014/main" val="695233865"/>
                    </a:ext>
                  </a:extLst>
                </a:gridCol>
                <a:gridCol w="2386263">
                  <a:extLst>
                    <a:ext uri="{9D8B030D-6E8A-4147-A177-3AD203B41FA5}">
                      <a16:colId xmlns:a16="http://schemas.microsoft.com/office/drawing/2014/main" val="3516789248"/>
                    </a:ext>
                  </a:extLst>
                </a:gridCol>
              </a:tblGrid>
              <a:tr h="430059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7037716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en-US" dirty="0" smtClean="0"/>
                        <a:t>Attending</a:t>
                      </a:r>
                      <a:r>
                        <a:rPr lang="en-US" baseline="0" dirty="0" smtClean="0"/>
                        <a:t> part-time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4,845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8.7%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17905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en-US" dirty="0" smtClean="0"/>
                        <a:t>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4,845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dirty="0" smtClean="0"/>
                        <a:t>&lt;0.1%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251892"/>
                  </a:ext>
                </a:extLst>
              </a:tr>
              <a:tr h="742293">
                <a:tc>
                  <a:txBody>
                    <a:bodyPr/>
                    <a:lstStyle/>
                    <a:p>
                      <a:r>
                        <a:rPr lang="en-US" dirty="0" smtClean="0"/>
                        <a:t>Not claimed as a dependent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335730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en-US" dirty="0" smtClean="0"/>
                        <a:t>Has a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122865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parent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664695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full-time</a:t>
                      </a:r>
                      <a:r>
                        <a:rPr lang="en-US" baseline="0" dirty="0" smtClean="0"/>
                        <a:t>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48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1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plan to do…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dirty="0"/>
              <a:t>Retention literature – how have non-traditional students been defined in the past</a:t>
            </a:r>
            <a:r>
              <a:rPr lang="en-US" dirty="0" smtClean="0"/>
              <a:t>?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dirty="0"/>
              <a:t>How we looked at non-traditional students at IUPUI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dirty="0"/>
              <a:t>Study Results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dirty="0"/>
              <a:t>Implications and discussion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2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Defining Non-Traditional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with age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3002263"/>
              </p:ext>
            </p:extLst>
          </p:nvPr>
        </p:nvGraphicFramePr>
        <p:xfrm>
          <a:off x="838200" y="1825624"/>
          <a:ext cx="10663240" cy="339455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37972">
                  <a:extLst>
                    <a:ext uri="{9D8B030D-6E8A-4147-A177-3AD203B41FA5}">
                      <a16:colId xmlns:a16="http://schemas.microsoft.com/office/drawing/2014/main" val="314865783"/>
                    </a:ext>
                  </a:extLst>
                </a:gridCol>
                <a:gridCol w="1921398">
                  <a:extLst>
                    <a:ext uri="{9D8B030D-6E8A-4147-A177-3AD203B41FA5}">
                      <a16:colId xmlns:a16="http://schemas.microsoft.com/office/drawing/2014/main" val="3107892151"/>
                    </a:ext>
                  </a:extLst>
                </a:gridCol>
                <a:gridCol w="2540643">
                  <a:extLst>
                    <a:ext uri="{9D8B030D-6E8A-4147-A177-3AD203B41FA5}">
                      <a16:colId xmlns:a16="http://schemas.microsoft.com/office/drawing/2014/main" val="1838053404"/>
                    </a:ext>
                  </a:extLst>
                </a:gridCol>
                <a:gridCol w="2363227">
                  <a:extLst>
                    <a:ext uri="{9D8B030D-6E8A-4147-A177-3AD203B41FA5}">
                      <a16:colId xmlns:a16="http://schemas.microsoft.com/office/drawing/2014/main" val="4091508605"/>
                    </a:ext>
                  </a:extLst>
                </a:gridCol>
              </a:tblGrid>
              <a:tr h="439366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756030"/>
                  </a:ext>
                </a:extLst>
              </a:tr>
              <a:tr h="439366">
                <a:tc>
                  <a:txBody>
                    <a:bodyPr/>
                    <a:lstStyle/>
                    <a:p>
                      <a:r>
                        <a:rPr lang="en-US" dirty="0" smtClean="0"/>
                        <a:t>Attending</a:t>
                      </a:r>
                      <a:r>
                        <a:rPr lang="en-US" baseline="0" dirty="0" smtClean="0"/>
                        <a:t> part-time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4,845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1549033"/>
                  </a:ext>
                </a:extLst>
              </a:tr>
              <a:tr h="439366">
                <a:tc>
                  <a:txBody>
                    <a:bodyPr/>
                    <a:lstStyle/>
                    <a:p>
                      <a:r>
                        <a:rPr lang="en-US" dirty="0" smtClean="0"/>
                        <a:t>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4,845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782318"/>
                  </a:ext>
                </a:extLst>
              </a:tr>
              <a:tr h="758359">
                <a:tc>
                  <a:txBody>
                    <a:bodyPr/>
                    <a:lstStyle/>
                    <a:p>
                      <a:r>
                        <a:rPr lang="en-US" dirty="0" smtClean="0"/>
                        <a:t>Not claimed as a dependent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94237"/>
                  </a:ext>
                </a:extLst>
              </a:tr>
              <a:tr h="439366">
                <a:tc>
                  <a:txBody>
                    <a:bodyPr/>
                    <a:lstStyle/>
                    <a:p>
                      <a:r>
                        <a:rPr lang="en-US" dirty="0" smtClean="0"/>
                        <a:t>Has a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660637"/>
                  </a:ext>
                </a:extLst>
              </a:tr>
              <a:tr h="439366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parent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496016"/>
                  </a:ext>
                </a:extLst>
              </a:tr>
              <a:tr h="439366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full-time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43692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20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969" y="5355115"/>
            <a:ext cx="751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correlations statistically significant at </a:t>
            </a:r>
            <a:r>
              <a:rPr lang="el-GR" b="1" dirty="0" smtClean="0">
                <a:latin typeface="Times New Roman"/>
                <a:cs typeface="Times New Roman"/>
              </a:rPr>
              <a:t>α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u="sng" dirty="0" smtClean="0">
                <a:latin typeface="Times New Roman"/>
                <a:cs typeface="Times New Roman"/>
              </a:rPr>
              <a:t>&lt;</a:t>
            </a:r>
            <a:r>
              <a:rPr lang="en-US" b="1" dirty="0" smtClean="0">
                <a:latin typeface="Times New Roman"/>
                <a:cs typeface="Times New Roman"/>
              </a:rPr>
              <a:t> 0.01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02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 (Race/Ethnicity)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21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5669" y="5900548"/>
            <a:ext cx="959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200" dirty="0" smtClean="0"/>
              <a:t>* At least one nontraditional characteristic (</a:t>
            </a:r>
            <a:r>
              <a:rPr lang="en-US" sz="1200" dirty="0"/>
              <a:t>Attending </a:t>
            </a:r>
            <a:r>
              <a:rPr lang="en-US" sz="1200" dirty="0" smtClean="0"/>
              <a:t>part-time, GED, Not </a:t>
            </a:r>
            <a:r>
              <a:rPr lang="en-US" sz="1200" dirty="0"/>
              <a:t>claimed as a </a:t>
            </a:r>
            <a:r>
              <a:rPr lang="en-US" sz="1200" dirty="0" smtClean="0"/>
              <a:t>dependent, Has </a:t>
            </a:r>
            <a:r>
              <a:rPr lang="en-US" sz="1200" dirty="0"/>
              <a:t>a </a:t>
            </a:r>
            <a:r>
              <a:rPr lang="en-US" sz="1200" dirty="0" smtClean="0"/>
              <a:t>child, Single parent). Working full-time excluded due to low response rate.</a:t>
            </a:r>
            <a:endParaRPr lang="en-US" sz="1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08900"/>
              </p:ext>
            </p:extLst>
          </p:nvPr>
        </p:nvGraphicFramePr>
        <p:xfrm>
          <a:off x="2032000" y="1384428"/>
          <a:ext cx="8127999" cy="4516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29860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5580905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05069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Race/Ethnicity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of Minimally Nontraditional*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of Traditional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3991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Native American/Alaska 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842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1808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18.2%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8.7%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2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Latino/a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712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90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Native Hawaiian/Pacific Islander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293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 or More Races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69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63.5%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72.8%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2943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805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47" y="365125"/>
            <a:ext cx="11020927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Descriptive statistics (Other Characteristics)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22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231341"/>
              </p:ext>
            </p:extLst>
          </p:nvPr>
        </p:nvGraphicFramePr>
        <p:xfrm>
          <a:off x="1139308" y="1585913"/>
          <a:ext cx="9913384" cy="307030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24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5878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of Minimally Nontraditional *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of Traditional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107"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54.0%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60.2%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107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70.2%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14.6%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107">
                <a:tc>
                  <a:txBody>
                    <a:bodyPr/>
                    <a:lstStyle/>
                    <a:p>
                      <a:r>
                        <a:rPr lang="en-US" dirty="0" smtClean="0"/>
                        <a:t>First Generation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40.8%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34.6%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107">
                <a:tc>
                  <a:txBody>
                    <a:bodyPr/>
                    <a:lstStyle/>
                    <a:p>
                      <a:r>
                        <a:rPr lang="en-US" dirty="0" smtClean="0"/>
                        <a:t>Receiving</a:t>
                      </a:r>
                      <a:r>
                        <a:rPr lang="en-US" baseline="0" dirty="0" smtClean="0"/>
                        <a:t> a Pell Grant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64.5%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42.6%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39308" y="4836192"/>
            <a:ext cx="7661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200" dirty="0" smtClean="0"/>
              <a:t>* At least one nontraditional characteristic (</a:t>
            </a:r>
            <a:r>
              <a:rPr lang="en-US" sz="1200" dirty="0"/>
              <a:t>Attending </a:t>
            </a:r>
            <a:r>
              <a:rPr lang="en-US" sz="1200" dirty="0" smtClean="0"/>
              <a:t>part-time, GED, Not </a:t>
            </a:r>
            <a:r>
              <a:rPr lang="en-US" sz="1200" dirty="0"/>
              <a:t>claimed as a </a:t>
            </a:r>
            <a:r>
              <a:rPr lang="en-US" sz="1200" dirty="0" smtClean="0"/>
              <a:t>dependent, Has </a:t>
            </a:r>
            <a:r>
              <a:rPr lang="en-US" sz="1200" dirty="0"/>
              <a:t>a </a:t>
            </a:r>
            <a:r>
              <a:rPr lang="en-US" sz="1200" dirty="0" smtClean="0"/>
              <a:t>child, Single parent). Working full-time excluded due to low response rate.</a:t>
            </a:r>
          </a:p>
          <a:p>
            <a:pPr fontAlgn="t"/>
            <a:endParaRPr lang="en-US" sz="1200" dirty="0" smtClean="0"/>
          </a:p>
          <a:p>
            <a:pPr fontAlgn="t"/>
            <a:r>
              <a:rPr lang="en-US" b="1" dirty="0" smtClean="0"/>
              <a:t>All </a:t>
            </a:r>
            <a:r>
              <a:rPr lang="en-US" b="1" dirty="0"/>
              <a:t>d</a:t>
            </a:r>
            <a:r>
              <a:rPr lang="en-US" b="1" dirty="0" smtClean="0"/>
              <a:t>ifferences statistically significant at </a:t>
            </a:r>
            <a:r>
              <a:rPr lang="el-GR" b="1" dirty="0" smtClean="0">
                <a:latin typeface="Times New Roman"/>
                <a:cs typeface="Times New Roman"/>
              </a:rPr>
              <a:t>α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u="sng" dirty="0" smtClean="0">
                <a:latin typeface="Times New Roman"/>
                <a:cs typeface="Times New Roman"/>
              </a:rPr>
              <a:t>&lt;</a:t>
            </a:r>
            <a:r>
              <a:rPr lang="en-US" b="1" dirty="0" smtClean="0">
                <a:latin typeface="Times New Roman"/>
                <a:cs typeface="Times New Roman"/>
              </a:rPr>
              <a:t> 0.01.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23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" y="365125"/>
            <a:ext cx="11069053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Descriptive statistics (Other Characteristics)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9313934"/>
              </p:ext>
            </p:extLst>
          </p:nvPr>
        </p:nvGraphicFramePr>
        <p:xfrm>
          <a:off x="838200" y="1825625"/>
          <a:ext cx="10868025" cy="1752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622675">
                  <a:extLst>
                    <a:ext uri="{9D8B030D-6E8A-4147-A177-3AD203B41FA5}">
                      <a16:colId xmlns:a16="http://schemas.microsoft.com/office/drawing/2014/main" val="1774655699"/>
                    </a:ext>
                  </a:extLst>
                </a:gridCol>
                <a:gridCol w="3622675">
                  <a:extLst>
                    <a:ext uri="{9D8B030D-6E8A-4147-A177-3AD203B41FA5}">
                      <a16:colId xmlns:a16="http://schemas.microsoft.com/office/drawing/2014/main" val="589420893"/>
                    </a:ext>
                  </a:extLst>
                </a:gridCol>
                <a:gridCol w="3622675">
                  <a:extLst>
                    <a:ext uri="{9D8B030D-6E8A-4147-A177-3AD203B41FA5}">
                      <a16:colId xmlns:a16="http://schemas.microsoft.com/office/drawing/2014/main" val="1834387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among Minimally Nontraditional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among Traditional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6037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School GPA**^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3.09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3.40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08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GPA***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2.97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2.96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7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Unmet Financial Need^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$8,328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$4,028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7808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23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713162"/>
            <a:ext cx="96413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600" dirty="0" smtClean="0"/>
              <a:t>* At least one nontraditional characteristic (</a:t>
            </a:r>
            <a:r>
              <a:rPr lang="en-US" sz="1600" dirty="0"/>
              <a:t>Attending </a:t>
            </a:r>
            <a:r>
              <a:rPr lang="en-US" sz="1600" dirty="0" smtClean="0"/>
              <a:t>part-time, GED, Not </a:t>
            </a:r>
            <a:r>
              <a:rPr lang="en-US" sz="1600" dirty="0"/>
              <a:t>claimed as a </a:t>
            </a:r>
            <a:r>
              <a:rPr lang="en-US" sz="1600" dirty="0" smtClean="0"/>
              <a:t>dependent, Has </a:t>
            </a:r>
            <a:r>
              <a:rPr lang="en-US" sz="1600" dirty="0"/>
              <a:t>a </a:t>
            </a:r>
            <a:r>
              <a:rPr lang="en-US" sz="1600" dirty="0" smtClean="0"/>
              <a:t>child, Single parent). Working full-time excluded due to low response rate.</a:t>
            </a:r>
          </a:p>
          <a:p>
            <a:pPr fontAlgn="t"/>
            <a:endParaRPr lang="en-US" sz="1600" dirty="0" smtClean="0"/>
          </a:p>
          <a:p>
            <a:pPr fontAlgn="t"/>
            <a:r>
              <a:rPr lang="en-US" sz="1600" dirty="0" smtClean="0"/>
              <a:t>** Among students who entered IUPUI as first-time beginners.</a:t>
            </a:r>
          </a:p>
          <a:p>
            <a:pPr fontAlgn="t"/>
            <a:endParaRPr lang="en-US" sz="1600" dirty="0" smtClean="0"/>
          </a:p>
          <a:p>
            <a:pPr fontAlgn="t"/>
            <a:r>
              <a:rPr lang="en-US" sz="1600" dirty="0" smtClean="0"/>
              <a:t>***Among students who entered IUPUI as internal or external transfer students</a:t>
            </a:r>
          </a:p>
          <a:p>
            <a:pPr fontAlgn="t"/>
            <a:endParaRPr lang="en-US" sz="1600" dirty="0" smtClean="0"/>
          </a:p>
          <a:p>
            <a:pPr fontAlgn="t"/>
            <a:r>
              <a:rPr lang="en-US" sz="1600" dirty="0" smtClean="0"/>
              <a:t>^ Differences statistically significant at </a:t>
            </a:r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u="sng" dirty="0" smtClean="0">
                <a:latin typeface="Times New Roman"/>
                <a:cs typeface="Times New Roman"/>
              </a:rPr>
              <a:t>&lt;</a:t>
            </a:r>
            <a:r>
              <a:rPr lang="en-US" sz="1600" dirty="0" smtClean="0">
                <a:latin typeface="Times New Roman"/>
                <a:cs typeface="Times New Roman"/>
              </a:rPr>
              <a:t> 0.01</a:t>
            </a:r>
            <a:r>
              <a:rPr lang="en-US" sz="1600" dirty="0" smtClean="0"/>
              <a:t> </a:t>
            </a:r>
          </a:p>
          <a:p>
            <a:pPr fontAlgn="t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128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Regression: Fall-Fall Retention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24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32192428"/>
              </p:ext>
            </p:extLst>
          </p:nvPr>
        </p:nvGraphicFramePr>
        <p:xfrm>
          <a:off x="613612" y="1545221"/>
          <a:ext cx="11261556" cy="471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89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90380046"/>
              </p:ext>
            </p:extLst>
          </p:nvPr>
        </p:nvGraphicFramePr>
        <p:xfrm>
          <a:off x="300790" y="1690687"/>
          <a:ext cx="4728410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25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Regression: Fall-Fall Retention</a:t>
            </a:r>
            <a:endParaRPr lang="en-US" dirty="0"/>
          </a:p>
        </p:txBody>
      </p:sp>
      <p:pic>
        <p:nvPicPr>
          <p:cNvPr id="9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3" t="52478" r="-4715" b="1221"/>
          <a:stretch/>
        </p:blipFill>
        <p:spPr>
          <a:xfrm>
            <a:off x="5183187" y="1820487"/>
            <a:ext cx="6451349" cy="4223305"/>
          </a:xfrm>
        </p:spPr>
      </p:pic>
    </p:spTree>
    <p:extLst>
      <p:ext uri="{BB962C8B-B14F-4D97-AF65-F5344CB8AC3E}">
        <p14:creationId xmlns:p14="http://schemas.microsoft.com/office/powerpoint/2010/main" val="3253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32777"/>
            <a:ext cx="10515600" cy="1325563"/>
          </a:xfrm>
        </p:spPr>
        <p:txBody>
          <a:bodyPr/>
          <a:lstStyle/>
          <a:p>
            <a:r>
              <a:rPr lang="en-US" dirty="0" smtClean="0"/>
              <a:t>Fall-Fall Retention 25 or older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2361974"/>
              </p:ext>
            </p:extLst>
          </p:nvPr>
        </p:nvGraphicFramePr>
        <p:xfrm>
          <a:off x="1323472" y="1310774"/>
          <a:ext cx="982980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451">
                  <a:extLst>
                    <a:ext uri="{9D8B030D-6E8A-4147-A177-3AD203B41FA5}">
                      <a16:colId xmlns:a16="http://schemas.microsoft.com/office/drawing/2014/main" val="3261782078"/>
                    </a:ext>
                  </a:extLst>
                </a:gridCol>
                <a:gridCol w="2457451">
                  <a:extLst>
                    <a:ext uri="{9D8B030D-6E8A-4147-A177-3AD203B41FA5}">
                      <a16:colId xmlns:a16="http://schemas.microsoft.com/office/drawing/2014/main" val="1630137130"/>
                    </a:ext>
                  </a:extLst>
                </a:gridCol>
                <a:gridCol w="2457451">
                  <a:extLst>
                    <a:ext uri="{9D8B030D-6E8A-4147-A177-3AD203B41FA5}">
                      <a16:colId xmlns:a16="http://schemas.microsoft.com/office/drawing/2014/main" val="3768391138"/>
                    </a:ext>
                  </a:extLst>
                </a:gridCol>
                <a:gridCol w="2457451">
                  <a:extLst>
                    <a:ext uri="{9D8B030D-6E8A-4147-A177-3AD203B41FA5}">
                      <a16:colId xmlns:a16="http://schemas.microsoft.com/office/drawing/2014/main" val="4170551463"/>
                    </a:ext>
                  </a:extLst>
                </a:gridCol>
              </a:tblGrid>
              <a:tr h="3293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 Error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Odds Ratio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144220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Intercept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729629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Ethnicity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789009"/>
                  </a:ext>
                </a:extLst>
              </a:tr>
              <a:tr h="449141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Native American/Alaska Native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1.29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399017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Asian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2.43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100562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African American*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0.91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905247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Latino/a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1.29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6495416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International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2.15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419459"/>
                  </a:ext>
                </a:extLst>
              </a:tr>
              <a:tr h="449141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Native Hawaiian/Pacific Islander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2.07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737331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Two or More Races*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0.86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165781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Unknown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2.79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574313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Z-score of pre-entry GPA*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1.82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267816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First Generation*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-0.20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0.82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6894634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Unmet Need/$1,000*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0.92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4898784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Received a Pell grant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1.09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612933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Age 25</a:t>
                      </a:r>
                      <a:r>
                        <a:rPr lang="en-US" sz="1200" b="1" baseline="0" dirty="0" smtClean="0"/>
                        <a:t> or older*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0.33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0.15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1.40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8721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26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3472" y="6126614"/>
            <a:ext cx="7246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Effect is statistically significant net the effect of other variables at </a:t>
            </a:r>
            <a:r>
              <a:rPr lang="el-GR" sz="1000" dirty="0" smtClean="0">
                <a:latin typeface="Times New Roman"/>
                <a:cs typeface="Times New Roman"/>
              </a:rPr>
              <a:t>α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u="sng" dirty="0" smtClean="0">
                <a:latin typeface="Times New Roman"/>
                <a:cs typeface="Times New Roman"/>
              </a:rPr>
              <a:t>&lt;</a:t>
            </a:r>
            <a:r>
              <a:rPr lang="en-US" sz="1000" dirty="0" smtClean="0">
                <a:latin typeface="Times New Roman"/>
                <a:cs typeface="Times New Roman"/>
              </a:rPr>
              <a:t> 0.05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10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32777"/>
            <a:ext cx="10515600" cy="1325563"/>
          </a:xfrm>
        </p:spPr>
        <p:txBody>
          <a:bodyPr/>
          <a:lstStyle/>
          <a:p>
            <a:r>
              <a:rPr lang="en-US" dirty="0" smtClean="0"/>
              <a:t>Fall-Fall Retention 23 or older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5441052"/>
              </p:ext>
            </p:extLst>
          </p:nvPr>
        </p:nvGraphicFramePr>
        <p:xfrm>
          <a:off x="1323472" y="1310774"/>
          <a:ext cx="982980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451">
                  <a:extLst>
                    <a:ext uri="{9D8B030D-6E8A-4147-A177-3AD203B41FA5}">
                      <a16:colId xmlns:a16="http://schemas.microsoft.com/office/drawing/2014/main" val="3261782078"/>
                    </a:ext>
                  </a:extLst>
                </a:gridCol>
                <a:gridCol w="2457451">
                  <a:extLst>
                    <a:ext uri="{9D8B030D-6E8A-4147-A177-3AD203B41FA5}">
                      <a16:colId xmlns:a16="http://schemas.microsoft.com/office/drawing/2014/main" val="1630137130"/>
                    </a:ext>
                  </a:extLst>
                </a:gridCol>
                <a:gridCol w="2457451">
                  <a:extLst>
                    <a:ext uri="{9D8B030D-6E8A-4147-A177-3AD203B41FA5}">
                      <a16:colId xmlns:a16="http://schemas.microsoft.com/office/drawing/2014/main" val="3768391138"/>
                    </a:ext>
                  </a:extLst>
                </a:gridCol>
                <a:gridCol w="2457451">
                  <a:extLst>
                    <a:ext uri="{9D8B030D-6E8A-4147-A177-3AD203B41FA5}">
                      <a16:colId xmlns:a16="http://schemas.microsoft.com/office/drawing/2014/main" val="4170551463"/>
                    </a:ext>
                  </a:extLst>
                </a:gridCol>
              </a:tblGrid>
              <a:tr h="3293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 Error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Odds Ratio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144220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Intercept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729629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Ethnicity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789009"/>
                  </a:ext>
                </a:extLst>
              </a:tr>
              <a:tr h="449141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Native American/Alaska Native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1.32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399017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Asian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2.43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100562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African American*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905247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Latino/a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6495416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International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2.07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419459"/>
                  </a:ext>
                </a:extLst>
              </a:tr>
              <a:tr h="449141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Native Hawaiian/Pacific Islander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737331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Two or More Races*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0.86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165781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Unknown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2.70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574313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Z-score of pre-entry GPA*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1.82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267816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First Generation*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-0.20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0.82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6894634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Unmet Need/$1,000*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0.92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4898784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Received a Pell grant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1.08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612933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Age 23</a:t>
                      </a:r>
                      <a:r>
                        <a:rPr lang="en-US" sz="1200" b="1" baseline="0" dirty="0" smtClean="0"/>
                        <a:t> or older*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0.47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0.13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1.60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8721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27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3472" y="6126614"/>
            <a:ext cx="7246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Effect is statistically significant net the effect of other variables at </a:t>
            </a:r>
            <a:r>
              <a:rPr lang="el-GR" sz="1000" dirty="0" smtClean="0">
                <a:latin typeface="Times New Roman"/>
                <a:cs typeface="Times New Roman"/>
              </a:rPr>
              <a:t>α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u="sng" dirty="0" smtClean="0">
                <a:latin typeface="Times New Roman"/>
                <a:cs typeface="Times New Roman"/>
              </a:rPr>
              <a:t>&lt;</a:t>
            </a:r>
            <a:r>
              <a:rPr lang="en-US" sz="1000" dirty="0" smtClean="0">
                <a:latin typeface="Times New Roman"/>
                <a:cs typeface="Times New Roman"/>
              </a:rPr>
              <a:t> 0.05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327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Fall-Fall Retention 25 or older – Include Nontraditional Scale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8501053"/>
              </p:ext>
            </p:extLst>
          </p:nvPr>
        </p:nvGraphicFramePr>
        <p:xfrm>
          <a:off x="1323472" y="1310774"/>
          <a:ext cx="9829804" cy="5074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451">
                  <a:extLst>
                    <a:ext uri="{9D8B030D-6E8A-4147-A177-3AD203B41FA5}">
                      <a16:colId xmlns:a16="http://schemas.microsoft.com/office/drawing/2014/main" val="3261782078"/>
                    </a:ext>
                  </a:extLst>
                </a:gridCol>
                <a:gridCol w="2457451">
                  <a:extLst>
                    <a:ext uri="{9D8B030D-6E8A-4147-A177-3AD203B41FA5}">
                      <a16:colId xmlns:a16="http://schemas.microsoft.com/office/drawing/2014/main" val="1630137130"/>
                    </a:ext>
                  </a:extLst>
                </a:gridCol>
                <a:gridCol w="2457451">
                  <a:extLst>
                    <a:ext uri="{9D8B030D-6E8A-4147-A177-3AD203B41FA5}">
                      <a16:colId xmlns:a16="http://schemas.microsoft.com/office/drawing/2014/main" val="3768391138"/>
                    </a:ext>
                  </a:extLst>
                </a:gridCol>
                <a:gridCol w="2457451">
                  <a:extLst>
                    <a:ext uri="{9D8B030D-6E8A-4147-A177-3AD203B41FA5}">
                      <a16:colId xmlns:a16="http://schemas.microsoft.com/office/drawing/2014/main" val="4170551463"/>
                    </a:ext>
                  </a:extLst>
                </a:gridCol>
              </a:tblGrid>
              <a:tr h="3293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 Error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Odds Ratio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144220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Intercept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729629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Native American/Alaska Native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1.29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789009"/>
                  </a:ext>
                </a:extLst>
              </a:tr>
              <a:tr h="449141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Asian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2.45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399017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African American*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0.92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100562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Latino/a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1.29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905247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International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2.15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6495416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Native Hawaiian/Pacific Islander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2.54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419459"/>
                  </a:ext>
                </a:extLst>
              </a:tr>
              <a:tr h="449141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Two or More Races*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0.88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737331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Unknown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2.88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165781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Z-score of pre-entry GPA*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1.82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574313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First Generation*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-0.21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0.08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0.81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267816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Unmet Need/$1,000*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0.92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6894634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Received a Pell grant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1.10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4898784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Age 25</a:t>
                      </a:r>
                      <a:r>
                        <a:rPr lang="en-US" sz="1200" b="1" baseline="0" dirty="0" smtClean="0"/>
                        <a:t> or older*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1.04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0.33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612933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Nontraditional scale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-0.02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0.08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7735900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Age 25*Nontraditional*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-0.35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0.17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05164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28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272372"/>
            <a:ext cx="1215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Effect is statistically significant net the effect of other variables at </a:t>
            </a:r>
            <a:r>
              <a:rPr lang="el-GR" sz="1000" dirty="0" smtClean="0">
                <a:latin typeface="Times New Roman"/>
                <a:cs typeface="Times New Roman"/>
              </a:rPr>
              <a:t>α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u="sng" dirty="0" smtClean="0">
                <a:latin typeface="Times New Roman"/>
                <a:cs typeface="Times New Roman"/>
              </a:rPr>
              <a:t>&lt;</a:t>
            </a:r>
            <a:r>
              <a:rPr lang="en-US" sz="1000" dirty="0" smtClean="0">
                <a:latin typeface="Times New Roman"/>
                <a:cs typeface="Times New Roman"/>
              </a:rPr>
              <a:t> 0.05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13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327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Fall-Fall Retention 23 or older – Include Nontraditional Scale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2966495"/>
              </p:ext>
            </p:extLst>
          </p:nvPr>
        </p:nvGraphicFramePr>
        <p:xfrm>
          <a:off x="1323472" y="1310774"/>
          <a:ext cx="9829804" cy="5074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451">
                  <a:extLst>
                    <a:ext uri="{9D8B030D-6E8A-4147-A177-3AD203B41FA5}">
                      <a16:colId xmlns:a16="http://schemas.microsoft.com/office/drawing/2014/main" val="3261782078"/>
                    </a:ext>
                  </a:extLst>
                </a:gridCol>
                <a:gridCol w="2457451">
                  <a:extLst>
                    <a:ext uri="{9D8B030D-6E8A-4147-A177-3AD203B41FA5}">
                      <a16:colId xmlns:a16="http://schemas.microsoft.com/office/drawing/2014/main" val="1630137130"/>
                    </a:ext>
                  </a:extLst>
                </a:gridCol>
                <a:gridCol w="2457451">
                  <a:extLst>
                    <a:ext uri="{9D8B030D-6E8A-4147-A177-3AD203B41FA5}">
                      <a16:colId xmlns:a16="http://schemas.microsoft.com/office/drawing/2014/main" val="3768391138"/>
                    </a:ext>
                  </a:extLst>
                </a:gridCol>
                <a:gridCol w="2457451">
                  <a:extLst>
                    <a:ext uri="{9D8B030D-6E8A-4147-A177-3AD203B41FA5}">
                      <a16:colId xmlns:a16="http://schemas.microsoft.com/office/drawing/2014/main" val="4170551463"/>
                    </a:ext>
                  </a:extLst>
                </a:gridCol>
              </a:tblGrid>
              <a:tr h="3293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 Error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Odds Ratio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144220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Intercept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729629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Native American/Alaska Native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789009"/>
                  </a:ext>
                </a:extLst>
              </a:tr>
              <a:tr h="449141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Asian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2.42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399017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African American*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-0.49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0.92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100562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Latino/a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905247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International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1.92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6495416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Native Hawaiian/Pacific Islander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2.32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419459"/>
                  </a:ext>
                </a:extLst>
              </a:tr>
              <a:tr h="449141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Two or More Races*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0.87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737331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Unknown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2.70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165781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Z-score of pre-entry GPA*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1.83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574313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First Generation*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-0.20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0.08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0.82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267816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Unmet Need/$1,000*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0.92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6894634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Received a Pell grant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1.10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4898784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Age 23</a:t>
                      </a:r>
                      <a:r>
                        <a:rPr lang="en-US" sz="1200" b="1" baseline="0" dirty="0" smtClean="0"/>
                        <a:t> or older*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0.87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0.24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612933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Nontraditional scale*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-0.20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0.10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7735900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Age 23*Nontraditional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-0.05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0.15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05164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29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272372"/>
            <a:ext cx="1215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Effect is statistically significant net the effect of other variables at </a:t>
            </a:r>
            <a:r>
              <a:rPr lang="el-GR" sz="1000" dirty="0" smtClean="0">
                <a:latin typeface="Times New Roman"/>
                <a:cs typeface="Times New Roman"/>
              </a:rPr>
              <a:t>α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u="sng" dirty="0" smtClean="0">
                <a:latin typeface="Times New Roman"/>
                <a:cs typeface="Times New Roman"/>
              </a:rPr>
              <a:t>&lt;</a:t>
            </a:r>
            <a:r>
              <a:rPr lang="en-US" sz="1000" dirty="0" smtClean="0">
                <a:latin typeface="Times New Roman"/>
                <a:cs typeface="Times New Roman"/>
              </a:rPr>
              <a:t> 0.05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024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“non-traditional” mean to you?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3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Defining Non-Traditional Students</a:t>
            </a:r>
            <a:endParaRPr lang="en-US" dirty="0"/>
          </a:p>
        </p:txBody>
      </p:sp>
      <p:pic>
        <p:nvPicPr>
          <p:cNvPr id="7" name="Picture 2" descr="C:\Users\sgraunke\AppData\Local\Microsoft\Windows\Temporary Internet Files\Content.IE5\5GV0GLCI\question-marks2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95" y="1347537"/>
            <a:ext cx="6079458" cy="49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58035929"/>
              </p:ext>
            </p:extLst>
          </p:nvPr>
        </p:nvGraphicFramePr>
        <p:xfrm>
          <a:off x="324853" y="1347537"/>
          <a:ext cx="6256421" cy="488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30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14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6" t="680" r="-8277" b="14502"/>
          <a:stretch/>
        </p:blipFill>
        <p:spPr>
          <a:xfrm>
            <a:off x="7086600" y="1347537"/>
            <a:ext cx="4283242" cy="4993104"/>
          </a:xfrm>
        </p:spPr>
      </p:pic>
    </p:spTree>
    <p:extLst>
      <p:ext uri="{BB962C8B-B14F-4D97-AF65-F5344CB8AC3E}">
        <p14:creationId xmlns:p14="http://schemas.microsoft.com/office/powerpoint/2010/main" val="2893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31</a:t>
            </a:fld>
            <a:r>
              <a:rPr lang="en-US" dirty="0" smtClean="0"/>
              <a:t> of &lt;#&gt;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3295" y="1419726"/>
            <a:ext cx="11357809" cy="493662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Age is positive when accounting for other factors</a:t>
            </a:r>
          </a:p>
          <a:p>
            <a:pPr lvl="1"/>
            <a:r>
              <a:rPr lang="en-US" dirty="0"/>
              <a:t>Previous academic success, unmet need, first gen matter a lot</a:t>
            </a:r>
          </a:p>
          <a:p>
            <a:pPr lvl="1"/>
            <a:r>
              <a:rPr lang="en-US" dirty="0"/>
              <a:t>Maturity? Other factors?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</a:t>
            </a:r>
            <a:r>
              <a:rPr lang="en-US" dirty="0"/>
              <a:t>nontraditional commitments has an impact, but how?</a:t>
            </a:r>
          </a:p>
          <a:p>
            <a:pPr lvl="1"/>
            <a:r>
              <a:rPr lang="en-US" dirty="0"/>
              <a:t>IUPUI is becoming younger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Getting more students to work on campus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Programming </a:t>
            </a:r>
            <a:r>
              <a:rPr lang="en-US" dirty="0"/>
              <a:t>should use an expanded definition of “nontraditional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Degree Completion Office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the right cut off?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32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pic>
        <p:nvPicPr>
          <p:cNvPr id="7" name="Picture 2" descr="C:\Users\sgraunke\AppData\Local\Microsoft\Windows\Temporary Internet Files\Content.IE5\0T1Z4OG2\Thank-you-pinned-note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3" y="798251"/>
            <a:ext cx="3910262" cy="39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6844" y="4463716"/>
            <a:ext cx="794234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Any Questions?</a:t>
            </a:r>
          </a:p>
          <a:p>
            <a:pPr algn="ctr"/>
            <a:r>
              <a:rPr lang="en-US" sz="5400" b="1" dirty="0" smtClean="0"/>
              <a:t>Comments?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385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Defining </a:t>
            </a:r>
            <a:r>
              <a:rPr lang="en-US" dirty="0" smtClean="0"/>
              <a:t>non-traditional </a:t>
            </a:r>
            <a:r>
              <a:rPr lang="en-US" dirty="0"/>
              <a:t>in </a:t>
            </a:r>
            <a:r>
              <a:rPr lang="en-US" dirty="0" smtClean="0"/>
              <a:t>past retention </a:t>
            </a:r>
            <a:r>
              <a:rPr lang="en-US" dirty="0"/>
              <a:t>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4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1328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non-traditional nationally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1791777"/>
              </p:ext>
            </p:extLst>
          </p:nvPr>
        </p:nvGraphicFramePr>
        <p:xfrm>
          <a:off x="252663" y="1540042"/>
          <a:ext cx="11514221" cy="468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5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non-traditional nationally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03264924"/>
              </p:ext>
            </p:extLst>
          </p:nvPr>
        </p:nvGraphicFramePr>
        <p:xfrm>
          <a:off x="252663" y="1540041"/>
          <a:ext cx="11682663" cy="481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6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non-traditional nationally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67272492"/>
              </p:ext>
            </p:extLst>
          </p:nvPr>
        </p:nvGraphicFramePr>
        <p:xfrm>
          <a:off x="252663" y="1540042"/>
          <a:ext cx="11514221" cy="468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7</a:t>
            </a:fld>
            <a:r>
              <a:rPr lang="en-US" smtClean="0"/>
              <a:t> of &lt;#&gt;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97609076"/>
              </p:ext>
            </p:extLst>
          </p:nvPr>
        </p:nvGraphicFramePr>
        <p:xfrm>
          <a:off x="264695" y="1820487"/>
          <a:ext cx="4752473" cy="442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 b="11742"/>
          <a:stretch/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8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we used to </a:t>
            </a:r>
            <a:r>
              <a:rPr lang="en-US" dirty="0" smtClean="0"/>
              <a:t>think </a:t>
            </a:r>
            <a:r>
              <a:rPr lang="en-US" dirty="0" smtClean="0"/>
              <a:t>about </a:t>
            </a:r>
            <a:r>
              <a:rPr lang="en-US" dirty="0"/>
              <a:t>n</a:t>
            </a:r>
            <a:r>
              <a:rPr lang="en-US" dirty="0" smtClean="0"/>
              <a:t>ontraditional students?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3188" y="6006556"/>
            <a:ext cx="451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IUPUI Special Collections Archive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18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81634123"/>
              </p:ext>
            </p:extLst>
          </p:nvPr>
        </p:nvGraphicFramePr>
        <p:xfrm>
          <a:off x="288759" y="1690688"/>
          <a:ext cx="6641430" cy="4665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30CED-9AF1-4D7E-811E-1702174E82A4}" type="slidenum">
              <a:rPr lang="en-US" smtClean="0"/>
              <a:pPr/>
              <a:t>9</a:t>
            </a:fld>
            <a:r>
              <a:rPr lang="en-US" dirty="0" smtClean="0"/>
              <a:t> of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Defining Non-Traditional Students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758" y="365125"/>
            <a:ext cx="11718758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Metzner</a:t>
            </a:r>
            <a:r>
              <a:rPr lang="en-US" dirty="0"/>
              <a:t> and Bean studies</a:t>
            </a:r>
            <a:br>
              <a:rPr lang="en-US" dirty="0"/>
            </a:br>
            <a:r>
              <a:rPr lang="en-US" dirty="0"/>
              <a:t>(Bean &amp; </a:t>
            </a:r>
            <a:r>
              <a:rPr lang="en-US" dirty="0" err="1"/>
              <a:t>Metzner</a:t>
            </a:r>
            <a:r>
              <a:rPr lang="en-US" dirty="0"/>
              <a:t>, 1985; </a:t>
            </a:r>
            <a:r>
              <a:rPr lang="en-US" dirty="0" err="1"/>
              <a:t>Metzner</a:t>
            </a:r>
            <a:r>
              <a:rPr lang="en-US" dirty="0"/>
              <a:t> &amp; Bean, 1987)</a:t>
            </a:r>
          </a:p>
        </p:txBody>
      </p:sp>
      <p:pic>
        <p:nvPicPr>
          <p:cNvPr id="9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15" t="4065" r="-5494" b="25234"/>
          <a:stretch/>
        </p:blipFill>
        <p:spPr>
          <a:xfrm>
            <a:off x="5524503" y="1808455"/>
            <a:ext cx="6172200" cy="4040563"/>
          </a:xfrm>
        </p:spPr>
      </p:pic>
      <p:sp>
        <p:nvSpPr>
          <p:cNvPr id="11" name="TextBox 10"/>
          <p:cNvSpPr txBox="1"/>
          <p:nvPr/>
        </p:nvSpPr>
        <p:spPr>
          <a:xfrm>
            <a:off x="7182438" y="5964184"/>
            <a:ext cx="451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IUPUI Special Collections Archive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63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1884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507B56-1F41-4476-BBF0-D9AA5EDFA34E}" vid="{955B33FC-CB6B-44F6-A715-ABAC9B6822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NSSR2018-PPT-Template</Template>
  <TotalTime>1600</TotalTime>
  <Words>2016</Words>
  <Application>Microsoft Office PowerPoint</Application>
  <PresentationFormat>Widescreen</PresentationFormat>
  <Paragraphs>599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Office Theme</vt:lpstr>
      <vt:lpstr>Defining Non-Traditional Students for Retention Studies</vt:lpstr>
      <vt:lpstr>What we plan to do…</vt:lpstr>
      <vt:lpstr>What does “non-traditional” mean to you?</vt:lpstr>
      <vt:lpstr>Defining non-traditional in past retention studies</vt:lpstr>
      <vt:lpstr>Defining non-traditional nationally</vt:lpstr>
      <vt:lpstr>Defining non-traditional nationally</vt:lpstr>
      <vt:lpstr>Defining non-traditional nationally</vt:lpstr>
      <vt:lpstr>How did we used to think about nontraditional students?</vt:lpstr>
      <vt:lpstr>Metzner and Bean studies (Bean &amp; Metzner, 1985; Metzner &amp; Bean, 1987)</vt:lpstr>
      <vt:lpstr>How have we thought about nontraditional students more recently?</vt:lpstr>
      <vt:lpstr>The definition NCES uses for retention</vt:lpstr>
      <vt:lpstr>The definition NCES uses for retention</vt:lpstr>
      <vt:lpstr>How is IUPUI defining non-traditional?</vt:lpstr>
      <vt:lpstr>Our Research Questions…</vt:lpstr>
      <vt:lpstr>Methodology</vt:lpstr>
      <vt:lpstr>Methodology</vt:lpstr>
      <vt:lpstr>Methodology</vt:lpstr>
      <vt:lpstr>Analysis</vt:lpstr>
      <vt:lpstr>Descriptive statistics  (Non-traditional Characteristics) *</vt:lpstr>
      <vt:lpstr>Correlation with age</vt:lpstr>
      <vt:lpstr>Descriptive statistics (Race/Ethnicity)</vt:lpstr>
      <vt:lpstr>Descriptive statistics (Other Characteristics)</vt:lpstr>
      <vt:lpstr>Descriptive statistics (Other Characteristics)</vt:lpstr>
      <vt:lpstr>Logistic Regression: Fall-Fall Retention</vt:lpstr>
      <vt:lpstr>Logistic Regression: Fall-Fall Retention</vt:lpstr>
      <vt:lpstr>Fall-Fall Retention 25 or older</vt:lpstr>
      <vt:lpstr>Fall-Fall Retention 23 or older</vt:lpstr>
      <vt:lpstr>Fall-Fall Retention 25 or older – Include Nontraditional Scale</vt:lpstr>
      <vt:lpstr>Fall-Fall Retention 23 or older – Include Nontraditional Scale</vt:lpstr>
      <vt:lpstr>Discussion</vt:lpstr>
      <vt:lpstr>Implications</vt:lpstr>
      <vt:lpstr>PowerPoint Presentation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Non-Traditional Students for Retention Studies</dc:title>
  <dc:creator>Graunke, Steven Scott</dc:creator>
  <cp:lastModifiedBy>Lin, Wendy</cp:lastModifiedBy>
  <cp:revision>17</cp:revision>
  <dcterms:created xsi:type="dcterms:W3CDTF">2018-11-01T15:32:29Z</dcterms:created>
  <dcterms:modified xsi:type="dcterms:W3CDTF">2018-11-08T17:46:58Z</dcterms:modified>
</cp:coreProperties>
</file>